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Lst>
  <p:notesMasterIdLst>
    <p:notesMasterId r:id="rId52"/>
  </p:notesMasterIdLst>
  <p:sldIdLst>
    <p:sldId id="375" r:id="rId6"/>
    <p:sldId id="602" r:id="rId7"/>
    <p:sldId id="579" r:id="rId8"/>
    <p:sldId id="619" r:id="rId9"/>
    <p:sldId id="441" r:id="rId10"/>
    <p:sldId id="593" r:id="rId11"/>
    <p:sldId id="606" r:id="rId12"/>
    <p:sldId id="632" r:id="rId13"/>
    <p:sldId id="634" r:id="rId14"/>
    <p:sldId id="582" r:id="rId15"/>
    <p:sldId id="584" r:id="rId16"/>
    <p:sldId id="512" r:id="rId17"/>
    <p:sldId id="313" r:id="rId18"/>
    <p:sldId id="571" r:id="rId19"/>
    <p:sldId id="585" r:id="rId20"/>
    <p:sldId id="586" r:id="rId21"/>
    <p:sldId id="587" r:id="rId22"/>
    <p:sldId id="596" r:id="rId23"/>
    <p:sldId id="609" r:id="rId24"/>
    <p:sldId id="583" r:id="rId25"/>
    <p:sldId id="554" r:id="rId26"/>
    <p:sldId id="275" r:id="rId27"/>
    <p:sldId id="297" r:id="rId28"/>
    <p:sldId id="597" r:id="rId29"/>
    <p:sldId id="569" r:id="rId30"/>
    <p:sldId id="305" r:id="rId31"/>
    <p:sldId id="299" r:id="rId32"/>
    <p:sldId id="598" r:id="rId33"/>
    <p:sldId id="557" r:id="rId34"/>
    <p:sldId id="306" r:id="rId35"/>
    <p:sldId id="555" r:id="rId36"/>
    <p:sldId id="556" r:id="rId37"/>
    <p:sldId id="635" r:id="rId38"/>
    <p:sldId id="544" r:id="rId39"/>
    <p:sldId id="543" r:id="rId40"/>
    <p:sldId id="348" r:id="rId41"/>
    <p:sldId id="561" r:id="rId42"/>
    <p:sldId id="568" r:id="rId43"/>
    <p:sldId id="420" r:id="rId44"/>
    <p:sldId id="459" r:id="rId45"/>
    <p:sldId id="601" r:id="rId46"/>
    <p:sldId id="599" r:id="rId47"/>
    <p:sldId id="610" r:id="rId48"/>
    <p:sldId id="600" r:id="rId49"/>
    <p:sldId id="633" r:id="rId50"/>
    <p:sldId id="56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D92C1C-562F-4317-8028-AFB3C409662F}">
          <p14:sldIdLst>
            <p14:sldId id="375"/>
          </p14:sldIdLst>
        </p14:section>
        <p14:section name="Summary Section" id="{C1EA6100-3305-4C5B-90A6-2034A1E942F4}">
          <p14:sldIdLst>
            <p14:sldId id="602"/>
          </p14:sldIdLst>
        </p14:section>
        <p14:section name="Recap Session 1" id="{858D4CAF-17E7-44BE-A3D7-0F586E48B545}">
          <p14:sldIdLst>
            <p14:sldId id="579"/>
            <p14:sldId id="619"/>
            <p14:sldId id="441"/>
            <p14:sldId id="593"/>
            <p14:sldId id="606"/>
            <p14:sldId id="632"/>
            <p14:sldId id="634"/>
          </p14:sldIdLst>
        </p14:section>
        <p14:section name="Project Governance and Leadership" id="{B91CBC88-E541-4CC4-A92F-CE148FA56B08}">
          <p14:sldIdLst>
            <p14:sldId id="582"/>
            <p14:sldId id="584"/>
            <p14:sldId id="512"/>
            <p14:sldId id="313"/>
            <p14:sldId id="571"/>
            <p14:sldId id="585"/>
            <p14:sldId id="586"/>
            <p14:sldId id="587"/>
            <p14:sldId id="596"/>
            <p14:sldId id="609"/>
          </p14:sldIdLst>
        </p14:section>
        <p14:section name="Team Development" id="{D2E3AA3A-7BB8-4B1E-B91A-BA5374AD640B}">
          <p14:sldIdLst>
            <p14:sldId id="583"/>
            <p14:sldId id="554"/>
            <p14:sldId id="275"/>
            <p14:sldId id="297"/>
            <p14:sldId id="597"/>
            <p14:sldId id="569"/>
            <p14:sldId id="305"/>
            <p14:sldId id="299"/>
          </p14:sldIdLst>
        </p14:section>
        <p14:section name="Team Roles" id="{6ACA4888-93FB-4019-A688-BBB3A33D1FF7}">
          <p14:sldIdLst>
            <p14:sldId id="598"/>
            <p14:sldId id="557"/>
            <p14:sldId id="306"/>
            <p14:sldId id="555"/>
            <p14:sldId id="556"/>
            <p14:sldId id="635"/>
            <p14:sldId id="544"/>
            <p14:sldId id="543"/>
            <p14:sldId id="348"/>
            <p14:sldId id="561"/>
            <p14:sldId id="568"/>
            <p14:sldId id="420"/>
            <p14:sldId id="459"/>
          </p14:sldIdLst>
        </p14:section>
        <p14:section name="011 Individual Assignment" id="{23F3EF36-C85A-4285-871B-5DF6AA1701F3}">
          <p14:sldIdLst>
            <p14:sldId id="601"/>
            <p14:sldId id="599"/>
            <p14:sldId id="610"/>
            <p14:sldId id="600"/>
            <p14:sldId id="633"/>
            <p14:sldId id="5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0"/>
    <a:srgbClr val="061D48"/>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58" autoAdjust="0"/>
    <p:restoredTop sz="95256" autoAdjust="0"/>
  </p:normalViewPr>
  <p:slideViewPr>
    <p:cSldViewPr snapToGrid="0" snapToObjects="1" showGuides="1">
      <p:cViewPr varScale="1">
        <p:scale>
          <a:sx n="86" d="100"/>
          <a:sy n="86" d="100"/>
        </p:scale>
        <p:origin x="67" y="72"/>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2B256-3DD7-48B0-A409-E06B204CB920}"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n-TT"/>
        </a:p>
      </dgm:t>
    </dgm:pt>
    <dgm:pt modelId="{5EE4160B-28C2-4CCE-B4F6-87AA9967AE6D}">
      <dgm:prSet/>
      <dgm:spPr/>
      <dgm:t>
        <a:bodyPr/>
        <a:lstStyle/>
        <a:p>
          <a:r>
            <a:rPr lang="en-TT"/>
            <a:t>Leadership</a:t>
          </a:r>
        </a:p>
      </dgm:t>
    </dgm:pt>
    <dgm:pt modelId="{5B396AFC-BC53-44D5-B923-994FA196651C}" type="parTrans" cxnId="{02C5D54E-7D63-4106-AF44-58AF83D6E300}">
      <dgm:prSet/>
      <dgm:spPr/>
      <dgm:t>
        <a:bodyPr/>
        <a:lstStyle/>
        <a:p>
          <a:endParaRPr lang="en-TT"/>
        </a:p>
      </dgm:t>
    </dgm:pt>
    <dgm:pt modelId="{127FD3D2-96A7-4808-B21D-24BB055FB0FE}" type="sibTrans" cxnId="{02C5D54E-7D63-4106-AF44-58AF83D6E300}">
      <dgm:prSet/>
      <dgm:spPr/>
      <dgm:t>
        <a:bodyPr/>
        <a:lstStyle/>
        <a:p>
          <a:endParaRPr lang="en-TT"/>
        </a:p>
      </dgm:t>
    </dgm:pt>
    <dgm:pt modelId="{7E2E8875-198D-4389-AA99-F09504F0B12E}">
      <dgm:prSet/>
      <dgm:spPr/>
      <dgm:t>
        <a:bodyPr/>
        <a:lstStyle/>
        <a:p>
          <a:r>
            <a:rPr lang="en-TT"/>
            <a:t>Team building</a:t>
          </a:r>
        </a:p>
      </dgm:t>
    </dgm:pt>
    <dgm:pt modelId="{B73234E3-3273-44F5-8B4A-7E71CB949BB1}" type="parTrans" cxnId="{A09FDCB5-E15E-4F26-ACFD-61DBC9E9F08D}">
      <dgm:prSet/>
      <dgm:spPr/>
      <dgm:t>
        <a:bodyPr/>
        <a:lstStyle/>
        <a:p>
          <a:endParaRPr lang="en-TT"/>
        </a:p>
      </dgm:t>
    </dgm:pt>
    <dgm:pt modelId="{0CFA35BE-989F-4F81-9AA9-09F9CCA7494A}" type="sibTrans" cxnId="{A09FDCB5-E15E-4F26-ACFD-61DBC9E9F08D}">
      <dgm:prSet/>
      <dgm:spPr/>
      <dgm:t>
        <a:bodyPr/>
        <a:lstStyle/>
        <a:p>
          <a:endParaRPr lang="en-TT"/>
        </a:p>
      </dgm:t>
    </dgm:pt>
    <dgm:pt modelId="{875350E7-5EA5-4377-AA3B-9AFACB046049}">
      <dgm:prSet/>
      <dgm:spPr/>
      <dgm:t>
        <a:bodyPr/>
        <a:lstStyle/>
        <a:p>
          <a:r>
            <a:rPr lang="en-TT"/>
            <a:t>Motivation</a:t>
          </a:r>
        </a:p>
      </dgm:t>
    </dgm:pt>
    <dgm:pt modelId="{1A2A3C76-5D3F-48EF-8DB2-079E77C17BDD}" type="parTrans" cxnId="{12AD48E9-44E8-4A17-9D1F-7FE150318F85}">
      <dgm:prSet/>
      <dgm:spPr/>
      <dgm:t>
        <a:bodyPr/>
        <a:lstStyle/>
        <a:p>
          <a:endParaRPr lang="en-TT"/>
        </a:p>
      </dgm:t>
    </dgm:pt>
    <dgm:pt modelId="{78348F28-AFF9-42C2-BF0E-8DDDE71A5ADA}" type="sibTrans" cxnId="{12AD48E9-44E8-4A17-9D1F-7FE150318F85}">
      <dgm:prSet/>
      <dgm:spPr/>
      <dgm:t>
        <a:bodyPr/>
        <a:lstStyle/>
        <a:p>
          <a:endParaRPr lang="en-TT"/>
        </a:p>
      </dgm:t>
    </dgm:pt>
    <dgm:pt modelId="{638A1D05-ACF5-445F-B7B3-CEACAB6057EC}">
      <dgm:prSet/>
      <dgm:spPr/>
      <dgm:t>
        <a:bodyPr/>
        <a:lstStyle/>
        <a:p>
          <a:r>
            <a:rPr lang="en-TT" dirty="0"/>
            <a:t>Communication</a:t>
          </a:r>
        </a:p>
      </dgm:t>
    </dgm:pt>
    <dgm:pt modelId="{04CE70EA-35B9-4D53-902A-0F9C64CB1248}" type="parTrans" cxnId="{718495E4-65FA-4B3E-9702-DD059C7D1408}">
      <dgm:prSet/>
      <dgm:spPr/>
      <dgm:t>
        <a:bodyPr/>
        <a:lstStyle/>
        <a:p>
          <a:endParaRPr lang="en-TT"/>
        </a:p>
      </dgm:t>
    </dgm:pt>
    <dgm:pt modelId="{1A3C0D17-28DF-4671-8826-BC0CAAD0ECC7}" type="sibTrans" cxnId="{718495E4-65FA-4B3E-9702-DD059C7D1408}">
      <dgm:prSet/>
      <dgm:spPr/>
      <dgm:t>
        <a:bodyPr/>
        <a:lstStyle/>
        <a:p>
          <a:endParaRPr lang="en-TT"/>
        </a:p>
      </dgm:t>
    </dgm:pt>
    <dgm:pt modelId="{027494F6-0A60-4D2F-94CF-F6C74DEE1FEE}">
      <dgm:prSet/>
      <dgm:spPr/>
      <dgm:t>
        <a:bodyPr/>
        <a:lstStyle/>
        <a:p>
          <a:r>
            <a:rPr lang="en-TT"/>
            <a:t>Influencing</a:t>
          </a:r>
        </a:p>
      </dgm:t>
    </dgm:pt>
    <dgm:pt modelId="{FAB960A3-1857-42BA-92AF-A8462693266D}" type="parTrans" cxnId="{21240743-42F6-4AE3-9324-629FB5DA1BB0}">
      <dgm:prSet/>
      <dgm:spPr/>
      <dgm:t>
        <a:bodyPr/>
        <a:lstStyle/>
        <a:p>
          <a:endParaRPr lang="en-TT"/>
        </a:p>
      </dgm:t>
    </dgm:pt>
    <dgm:pt modelId="{8AFD1EEF-ED0A-4479-BF8F-C78EE588CC5B}" type="sibTrans" cxnId="{21240743-42F6-4AE3-9324-629FB5DA1BB0}">
      <dgm:prSet/>
      <dgm:spPr/>
      <dgm:t>
        <a:bodyPr/>
        <a:lstStyle/>
        <a:p>
          <a:endParaRPr lang="en-TT"/>
        </a:p>
      </dgm:t>
    </dgm:pt>
    <dgm:pt modelId="{F31B430E-6F67-43F5-93DB-26BC2E7AB692}">
      <dgm:prSet/>
      <dgm:spPr/>
      <dgm:t>
        <a:bodyPr/>
        <a:lstStyle/>
        <a:p>
          <a:r>
            <a:rPr lang="en-TT"/>
            <a:t>Decision making</a:t>
          </a:r>
        </a:p>
      </dgm:t>
    </dgm:pt>
    <dgm:pt modelId="{E3FD3DAD-5BA8-4220-8EB3-C115610E04FD}" type="parTrans" cxnId="{72A9DA4D-4B35-4614-8033-A4927C2C0CC6}">
      <dgm:prSet/>
      <dgm:spPr/>
      <dgm:t>
        <a:bodyPr/>
        <a:lstStyle/>
        <a:p>
          <a:endParaRPr lang="en-TT"/>
        </a:p>
      </dgm:t>
    </dgm:pt>
    <dgm:pt modelId="{16F0F910-34B9-4768-835E-989EF8E56D57}" type="sibTrans" cxnId="{72A9DA4D-4B35-4614-8033-A4927C2C0CC6}">
      <dgm:prSet/>
      <dgm:spPr/>
      <dgm:t>
        <a:bodyPr/>
        <a:lstStyle/>
        <a:p>
          <a:endParaRPr lang="en-TT"/>
        </a:p>
      </dgm:t>
    </dgm:pt>
    <dgm:pt modelId="{23204F90-206B-4000-AC69-4E84BB96DC4A}">
      <dgm:prSet/>
      <dgm:spPr/>
      <dgm:t>
        <a:bodyPr/>
        <a:lstStyle/>
        <a:p>
          <a:r>
            <a:rPr lang="en-TT"/>
            <a:t>Political and cultural awareness</a:t>
          </a:r>
        </a:p>
      </dgm:t>
    </dgm:pt>
    <dgm:pt modelId="{5F8996A1-2EDB-4677-9B3E-0EBD892B5604}" type="parTrans" cxnId="{4B16EBF1-0F9C-4C35-9D84-D046D4FD2500}">
      <dgm:prSet/>
      <dgm:spPr/>
      <dgm:t>
        <a:bodyPr/>
        <a:lstStyle/>
        <a:p>
          <a:endParaRPr lang="en-TT"/>
        </a:p>
      </dgm:t>
    </dgm:pt>
    <dgm:pt modelId="{9ED58BDC-EDB2-4F5F-8E7B-0F9B90FAA2F4}" type="sibTrans" cxnId="{4B16EBF1-0F9C-4C35-9D84-D046D4FD2500}">
      <dgm:prSet/>
      <dgm:spPr/>
      <dgm:t>
        <a:bodyPr/>
        <a:lstStyle/>
        <a:p>
          <a:endParaRPr lang="en-TT"/>
        </a:p>
      </dgm:t>
    </dgm:pt>
    <dgm:pt modelId="{E5CDC778-D6FE-4AE0-9786-3F6E78956496}">
      <dgm:prSet/>
      <dgm:spPr/>
      <dgm:t>
        <a:bodyPr/>
        <a:lstStyle/>
        <a:p>
          <a:r>
            <a:rPr lang="en-TT"/>
            <a:t>Negotiation</a:t>
          </a:r>
        </a:p>
      </dgm:t>
    </dgm:pt>
    <dgm:pt modelId="{85DBFDEC-7A96-4A6F-A81E-E15A3C965A88}" type="parTrans" cxnId="{9B7F2B62-1159-4FDE-BB2C-4C5A6C8CA21E}">
      <dgm:prSet/>
      <dgm:spPr/>
      <dgm:t>
        <a:bodyPr/>
        <a:lstStyle/>
        <a:p>
          <a:endParaRPr lang="en-TT"/>
        </a:p>
      </dgm:t>
    </dgm:pt>
    <dgm:pt modelId="{3A54FF67-2833-4C8E-98A8-4820BB57A0A6}" type="sibTrans" cxnId="{9B7F2B62-1159-4FDE-BB2C-4C5A6C8CA21E}">
      <dgm:prSet/>
      <dgm:spPr/>
      <dgm:t>
        <a:bodyPr/>
        <a:lstStyle/>
        <a:p>
          <a:endParaRPr lang="en-TT"/>
        </a:p>
      </dgm:t>
    </dgm:pt>
    <dgm:pt modelId="{698B7A79-246E-4CB5-8B7C-C5DC55E56B16}">
      <dgm:prSet/>
      <dgm:spPr/>
      <dgm:t>
        <a:bodyPr/>
        <a:lstStyle/>
        <a:p>
          <a:r>
            <a:rPr lang="en-TT"/>
            <a:t>Trust building</a:t>
          </a:r>
        </a:p>
      </dgm:t>
    </dgm:pt>
    <dgm:pt modelId="{8DECBF29-4E72-416E-88EF-3546E7C90D29}" type="parTrans" cxnId="{D24E9CBA-9628-4EEA-B8D0-84810DF5AC94}">
      <dgm:prSet/>
      <dgm:spPr/>
      <dgm:t>
        <a:bodyPr/>
        <a:lstStyle/>
        <a:p>
          <a:endParaRPr lang="en-TT"/>
        </a:p>
      </dgm:t>
    </dgm:pt>
    <dgm:pt modelId="{20ADF5B6-9F1A-4FDA-8735-37A96867F535}" type="sibTrans" cxnId="{D24E9CBA-9628-4EEA-B8D0-84810DF5AC94}">
      <dgm:prSet/>
      <dgm:spPr/>
      <dgm:t>
        <a:bodyPr/>
        <a:lstStyle/>
        <a:p>
          <a:endParaRPr lang="en-TT"/>
        </a:p>
      </dgm:t>
    </dgm:pt>
    <dgm:pt modelId="{63F0BAA7-4AA3-40AA-BFB8-D254C394ABBF}">
      <dgm:prSet/>
      <dgm:spPr/>
      <dgm:t>
        <a:bodyPr/>
        <a:lstStyle/>
        <a:p>
          <a:r>
            <a:rPr lang="en-TT"/>
            <a:t>Conflict management</a:t>
          </a:r>
        </a:p>
      </dgm:t>
    </dgm:pt>
    <dgm:pt modelId="{3197A708-33C2-4963-A421-D88BDFAB5ACC}" type="parTrans" cxnId="{FFB8B385-04ED-433C-8EE9-481070D0EB4C}">
      <dgm:prSet/>
      <dgm:spPr/>
      <dgm:t>
        <a:bodyPr/>
        <a:lstStyle/>
        <a:p>
          <a:endParaRPr lang="en-TT"/>
        </a:p>
      </dgm:t>
    </dgm:pt>
    <dgm:pt modelId="{B08C3E51-8796-4D27-A93B-B1D2661EF8E7}" type="sibTrans" cxnId="{FFB8B385-04ED-433C-8EE9-481070D0EB4C}">
      <dgm:prSet/>
      <dgm:spPr/>
      <dgm:t>
        <a:bodyPr/>
        <a:lstStyle/>
        <a:p>
          <a:endParaRPr lang="en-TT"/>
        </a:p>
      </dgm:t>
    </dgm:pt>
    <dgm:pt modelId="{8394A9A4-0B33-4882-B23B-238FC1388348}">
      <dgm:prSet/>
      <dgm:spPr/>
      <dgm:t>
        <a:bodyPr/>
        <a:lstStyle/>
        <a:p>
          <a:r>
            <a:rPr lang="en-TT"/>
            <a:t>Coaching</a:t>
          </a:r>
        </a:p>
      </dgm:t>
    </dgm:pt>
    <dgm:pt modelId="{7539F88D-6F51-4C63-A5EA-5A63F81BA4DE}" type="parTrans" cxnId="{0643DB54-6C72-4A53-A4E3-A8FE57DA7061}">
      <dgm:prSet/>
      <dgm:spPr/>
      <dgm:t>
        <a:bodyPr/>
        <a:lstStyle/>
        <a:p>
          <a:endParaRPr lang="en-TT"/>
        </a:p>
      </dgm:t>
    </dgm:pt>
    <dgm:pt modelId="{B8A8E816-C3E9-4CF7-8F8F-02F36E802308}" type="sibTrans" cxnId="{0643DB54-6C72-4A53-A4E3-A8FE57DA7061}">
      <dgm:prSet/>
      <dgm:spPr/>
      <dgm:t>
        <a:bodyPr/>
        <a:lstStyle/>
        <a:p>
          <a:endParaRPr lang="en-TT"/>
        </a:p>
      </dgm:t>
    </dgm:pt>
    <dgm:pt modelId="{CD6B6AF9-0C9F-40FC-A54F-B2D609BA12C6}" type="pres">
      <dgm:prSet presAssocID="{72D2B256-3DD7-48B0-A409-E06B204CB920}" presName="diagram" presStyleCnt="0">
        <dgm:presLayoutVars>
          <dgm:dir/>
          <dgm:resizeHandles val="exact"/>
        </dgm:presLayoutVars>
      </dgm:prSet>
      <dgm:spPr/>
    </dgm:pt>
    <dgm:pt modelId="{A72517C3-9240-4603-9372-DDD2DF376105}" type="pres">
      <dgm:prSet presAssocID="{8394A9A4-0B33-4882-B23B-238FC1388348}" presName="node" presStyleLbl="node1" presStyleIdx="0" presStyleCnt="11">
        <dgm:presLayoutVars>
          <dgm:bulletEnabled val="1"/>
        </dgm:presLayoutVars>
      </dgm:prSet>
      <dgm:spPr/>
    </dgm:pt>
    <dgm:pt modelId="{E5ACD5F3-A001-45E1-BFC1-0DD33F8A2476}" type="pres">
      <dgm:prSet presAssocID="{B8A8E816-C3E9-4CF7-8F8F-02F36E802308}" presName="sibTrans" presStyleCnt="0"/>
      <dgm:spPr/>
    </dgm:pt>
    <dgm:pt modelId="{6ECCCA97-75DB-44FC-800F-7318DAF0F52E}" type="pres">
      <dgm:prSet presAssocID="{63F0BAA7-4AA3-40AA-BFB8-D254C394ABBF}" presName="node" presStyleLbl="node1" presStyleIdx="1" presStyleCnt="11">
        <dgm:presLayoutVars>
          <dgm:bulletEnabled val="1"/>
        </dgm:presLayoutVars>
      </dgm:prSet>
      <dgm:spPr/>
    </dgm:pt>
    <dgm:pt modelId="{A9C31C70-1A9D-456D-9DB1-22793D975013}" type="pres">
      <dgm:prSet presAssocID="{B08C3E51-8796-4D27-A93B-B1D2661EF8E7}" presName="sibTrans" presStyleCnt="0"/>
      <dgm:spPr/>
    </dgm:pt>
    <dgm:pt modelId="{2E5E6825-B9CD-4C2E-A3DA-1EE7003FF38D}" type="pres">
      <dgm:prSet presAssocID="{698B7A79-246E-4CB5-8B7C-C5DC55E56B16}" presName="node" presStyleLbl="node1" presStyleIdx="2" presStyleCnt="11">
        <dgm:presLayoutVars>
          <dgm:bulletEnabled val="1"/>
        </dgm:presLayoutVars>
      </dgm:prSet>
      <dgm:spPr/>
    </dgm:pt>
    <dgm:pt modelId="{AA606705-BEEF-4653-A92B-55057F1AB11A}" type="pres">
      <dgm:prSet presAssocID="{20ADF5B6-9F1A-4FDA-8735-37A96867F535}" presName="sibTrans" presStyleCnt="0"/>
      <dgm:spPr/>
    </dgm:pt>
    <dgm:pt modelId="{BE1C893C-761D-474C-A6EC-5F188B3C5033}" type="pres">
      <dgm:prSet presAssocID="{E5CDC778-D6FE-4AE0-9786-3F6E78956496}" presName="node" presStyleLbl="node1" presStyleIdx="3" presStyleCnt="11">
        <dgm:presLayoutVars>
          <dgm:bulletEnabled val="1"/>
        </dgm:presLayoutVars>
      </dgm:prSet>
      <dgm:spPr/>
    </dgm:pt>
    <dgm:pt modelId="{E0A2CDA8-3DF4-49E0-A3FF-29C3D54C372C}" type="pres">
      <dgm:prSet presAssocID="{3A54FF67-2833-4C8E-98A8-4820BB57A0A6}" presName="sibTrans" presStyleCnt="0"/>
      <dgm:spPr/>
    </dgm:pt>
    <dgm:pt modelId="{08141F08-03DF-48F2-93A6-05F3721D5C12}" type="pres">
      <dgm:prSet presAssocID="{23204F90-206B-4000-AC69-4E84BB96DC4A}" presName="node" presStyleLbl="node1" presStyleIdx="4" presStyleCnt="11">
        <dgm:presLayoutVars>
          <dgm:bulletEnabled val="1"/>
        </dgm:presLayoutVars>
      </dgm:prSet>
      <dgm:spPr/>
    </dgm:pt>
    <dgm:pt modelId="{10DE3DC5-57E4-4102-9548-D554C7A4A519}" type="pres">
      <dgm:prSet presAssocID="{9ED58BDC-EDB2-4F5F-8E7B-0F9B90FAA2F4}" presName="sibTrans" presStyleCnt="0"/>
      <dgm:spPr/>
    </dgm:pt>
    <dgm:pt modelId="{3D0DCCD4-0447-4E0F-BCB1-3339AF90AF60}" type="pres">
      <dgm:prSet presAssocID="{F31B430E-6F67-43F5-93DB-26BC2E7AB692}" presName="node" presStyleLbl="node1" presStyleIdx="5" presStyleCnt="11">
        <dgm:presLayoutVars>
          <dgm:bulletEnabled val="1"/>
        </dgm:presLayoutVars>
      </dgm:prSet>
      <dgm:spPr/>
    </dgm:pt>
    <dgm:pt modelId="{45599599-BB53-4E67-B555-4F011E7F8777}" type="pres">
      <dgm:prSet presAssocID="{16F0F910-34B9-4768-835E-989EF8E56D57}" presName="sibTrans" presStyleCnt="0"/>
      <dgm:spPr/>
    </dgm:pt>
    <dgm:pt modelId="{65A588FA-D7AA-4360-9F8B-3F5D11312244}" type="pres">
      <dgm:prSet presAssocID="{027494F6-0A60-4D2F-94CF-F6C74DEE1FEE}" presName="node" presStyleLbl="node1" presStyleIdx="6" presStyleCnt="11">
        <dgm:presLayoutVars>
          <dgm:bulletEnabled val="1"/>
        </dgm:presLayoutVars>
      </dgm:prSet>
      <dgm:spPr/>
    </dgm:pt>
    <dgm:pt modelId="{68EB8E9A-3479-4CA3-A7D5-E987299BDD0D}" type="pres">
      <dgm:prSet presAssocID="{8AFD1EEF-ED0A-4479-BF8F-C78EE588CC5B}" presName="sibTrans" presStyleCnt="0"/>
      <dgm:spPr/>
    </dgm:pt>
    <dgm:pt modelId="{E3142CA0-D9DF-4C4E-902C-DE1239A28917}" type="pres">
      <dgm:prSet presAssocID="{638A1D05-ACF5-445F-B7B3-CEACAB6057EC}" presName="node" presStyleLbl="node1" presStyleIdx="7" presStyleCnt="11">
        <dgm:presLayoutVars>
          <dgm:bulletEnabled val="1"/>
        </dgm:presLayoutVars>
      </dgm:prSet>
      <dgm:spPr/>
    </dgm:pt>
    <dgm:pt modelId="{6FD03932-94A2-46AA-9137-4C0836517484}" type="pres">
      <dgm:prSet presAssocID="{1A3C0D17-28DF-4671-8826-BC0CAAD0ECC7}" presName="sibTrans" presStyleCnt="0"/>
      <dgm:spPr/>
    </dgm:pt>
    <dgm:pt modelId="{45ED444C-01A8-4FE3-B1EA-AFD4AE320E38}" type="pres">
      <dgm:prSet presAssocID="{875350E7-5EA5-4377-AA3B-9AFACB046049}" presName="node" presStyleLbl="node1" presStyleIdx="8" presStyleCnt="11">
        <dgm:presLayoutVars>
          <dgm:bulletEnabled val="1"/>
        </dgm:presLayoutVars>
      </dgm:prSet>
      <dgm:spPr/>
    </dgm:pt>
    <dgm:pt modelId="{A2005DD6-CCB6-45DC-B250-CBF41D9202F3}" type="pres">
      <dgm:prSet presAssocID="{78348F28-AFF9-42C2-BF0E-8DDDE71A5ADA}" presName="sibTrans" presStyleCnt="0"/>
      <dgm:spPr/>
    </dgm:pt>
    <dgm:pt modelId="{3ACC46FD-3E05-4B1C-A259-FFD39645D311}" type="pres">
      <dgm:prSet presAssocID="{7E2E8875-198D-4389-AA99-F09504F0B12E}" presName="node" presStyleLbl="node1" presStyleIdx="9" presStyleCnt="11">
        <dgm:presLayoutVars>
          <dgm:bulletEnabled val="1"/>
        </dgm:presLayoutVars>
      </dgm:prSet>
      <dgm:spPr/>
    </dgm:pt>
    <dgm:pt modelId="{70D0D68E-EF82-455D-BB00-E81C717A1D42}" type="pres">
      <dgm:prSet presAssocID="{0CFA35BE-989F-4F81-9AA9-09F9CCA7494A}" presName="sibTrans" presStyleCnt="0"/>
      <dgm:spPr/>
    </dgm:pt>
    <dgm:pt modelId="{4F1F4DCE-632B-465D-B5DA-908F0BABB53F}" type="pres">
      <dgm:prSet presAssocID="{5EE4160B-28C2-4CCE-B4F6-87AA9967AE6D}" presName="node" presStyleLbl="node1" presStyleIdx="10" presStyleCnt="11">
        <dgm:presLayoutVars>
          <dgm:bulletEnabled val="1"/>
        </dgm:presLayoutVars>
      </dgm:prSet>
      <dgm:spPr/>
    </dgm:pt>
  </dgm:ptLst>
  <dgm:cxnLst>
    <dgm:cxn modelId="{05772B14-C231-4824-ABF4-7A5A766E71A3}" type="presOf" srcId="{027494F6-0A60-4D2F-94CF-F6C74DEE1FEE}" destId="{65A588FA-D7AA-4360-9F8B-3F5D11312244}" srcOrd="0" destOrd="0" presId="urn:microsoft.com/office/officeart/2005/8/layout/default"/>
    <dgm:cxn modelId="{9B7F2B62-1159-4FDE-BB2C-4C5A6C8CA21E}" srcId="{72D2B256-3DD7-48B0-A409-E06B204CB920}" destId="{E5CDC778-D6FE-4AE0-9786-3F6E78956496}" srcOrd="3" destOrd="0" parTransId="{85DBFDEC-7A96-4A6F-A81E-E15A3C965A88}" sibTransId="{3A54FF67-2833-4C8E-98A8-4820BB57A0A6}"/>
    <dgm:cxn modelId="{21240743-42F6-4AE3-9324-629FB5DA1BB0}" srcId="{72D2B256-3DD7-48B0-A409-E06B204CB920}" destId="{027494F6-0A60-4D2F-94CF-F6C74DEE1FEE}" srcOrd="6" destOrd="0" parTransId="{FAB960A3-1857-42BA-92AF-A8462693266D}" sibTransId="{8AFD1EEF-ED0A-4479-BF8F-C78EE588CC5B}"/>
    <dgm:cxn modelId="{72A9DA4D-4B35-4614-8033-A4927C2C0CC6}" srcId="{72D2B256-3DD7-48B0-A409-E06B204CB920}" destId="{F31B430E-6F67-43F5-93DB-26BC2E7AB692}" srcOrd="5" destOrd="0" parTransId="{E3FD3DAD-5BA8-4220-8EB3-C115610E04FD}" sibTransId="{16F0F910-34B9-4768-835E-989EF8E56D57}"/>
    <dgm:cxn modelId="{02C5D54E-7D63-4106-AF44-58AF83D6E300}" srcId="{72D2B256-3DD7-48B0-A409-E06B204CB920}" destId="{5EE4160B-28C2-4CCE-B4F6-87AA9967AE6D}" srcOrd="10" destOrd="0" parTransId="{5B396AFC-BC53-44D5-B923-994FA196651C}" sibTransId="{127FD3D2-96A7-4808-B21D-24BB055FB0FE}"/>
    <dgm:cxn modelId="{39E98271-0FC6-436F-B1D2-4EE0CF87820F}" type="presOf" srcId="{7E2E8875-198D-4389-AA99-F09504F0B12E}" destId="{3ACC46FD-3E05-4B1C-A259-FFD39645D311}" srcOrd="0" destOrd="0" presId="urn:microsoft.com/office/officeart/2005/8/layout/default"/>
    <dgm:cxn modelId="{0643DB54-6C72-4A53-A4E3-A8FE57DA7061}" srcId="{72D2B256-3DD7-48B0-A409-E06B204CB920}" destId="{8394A9A4-0B33-4882-B23B-238FC1388348}" srcOrd="0" destOrd="0" parTransId="{7539F88D-6F51-4C63-A5EA-5A63F81BA4DE}" sibTransId="{B8A8E816-C3E9-4CF7-8F8F-02F36E802308}"/>
    <dgm:cxn modelId="{65938058-E7A7-4620-AFFF-DDF01D8AAD0A}" type="presOf" srcId="{638A1D05-ACF5-445F-B7B3-CEACAB6057EC}" destId="{E3142CA0-D9DF-4C4E-902C-DE1239A28917}" srcOrd="0" destOrd="0" presId="urn:microsoft.com/office/officeart/2005/8/layout/default"/>
    <dgm:cxn modelId="{421D3B5A-59E5-4C23-93BD-D72D2BC6DFEF}" type="presOf" srcId="{8394A9A4-0B33-4882-B23B-238FC1388348}" destId="{A72517C3-9240-4603-9372-DDD2DF376105}" srcOrd="0" destOrd="0" presId="urn:microsoft.com/office/officeart/2005/8/layout/default"/>
    <dgm:cxn modelId="{FFB8B385-04ED-433C-8EE9-481070D0EB4C}" srcId="{72D2B256-3DD7-48B0-A409-E06B204CB920}" destId="{63F0BAA7-4AA3-40AA-BFB8-D254C394ABBF}" srcOrd="1" destOrd="0" parTransId="{3197A708-33C2-4963-A421-D88BDFAB5ACC}" sibTransId="{B08C3E51-8796-4D27-A93B-B1D2661EF8E7}"/>
    <dgm:cxn modelId="{09D6C585-E63D-4979-AE4F-E233D7209CE0}" type="presOf" srcId="{875350E7-5EA5-4377-AA3B-9AFACB046049}" destId="{45ED444C-01A8-4FE3-B1EA-AFD4AE320E38}" srcOrd="0" destOrd="0" presId="urn:microsoft.com/office/officeart/2005/8/layout/default"/>
    <dgm:cxn modelId="{7ACA5E8A-8272-4573-8D28-A848923072FF}" type="presOf" srcId="{698B7A79-246E-4CB5-8B7C-C5DC55E56B16}" destId="{2E5E6825-B9CD-4C2E-A3DA-1EE7003FF38D}" srcOrd="0" destOrd="0" presId="urn:microsoft.com/office/officeart/2005/8/layout/default"/>
    <dgm:cxn modelId="{0B4C4F93-F262-49FE-9257-57A85DB09E1C}" type="presOf" srcId="{5EE4160B-28C2-4CCE-B4F6-87AA9967AE6D}" destId="{4F1F4DCE-632B-465D-B5DA-908F0BABB53F}" srcOrd="0" destOrd="0" presId="urn:microsoft.com/office/officeart/2005/8/layout/default"/>
    <dgm:cxn modelId="{490CEB9E-6B95-4360-ADE2-87E68913F634}" type="presOf" srcId="{63F0BAA7-4AA3-40AA-BFB8-D254C394ABBF}" destId="{6ECCCA97-75DB-44FC-800F-7318DAF0F52E}" srcOrd="0" destOrd="0" presId="urn:microsoft.com/office/officeart/2005/8/layout/default"/>
    <dgm:cxn modelId="{FDB79DB2-7499-462F-BA05-1D258450DDCC}" type="presOf" srcId="{72D2B256-3DD7-48B0-A409-E06B204CB920}" destId="{CD6B6AF9-0C9F-40FC-A54F-B2D609BA12C6}" srcOrd="0" destOrd="0" presId="urn:microsoft.com/office/officeart/2005/8/layout/default"/>
    <dgm:cxn modelId="{3DB099B4-4DC5-47DE-BB24-E513AD85FA64}" type="presOf" srcId="{F31B430E-6F67-43F5-93DB-26BC2E7AB692}" destId="{3D0DCCD4-0447-4E0F-BCB1-3339AF90AF60}" srcOrd="0" destOrd="0" presId="urn:microsoft.com/office/officeart/2005/8/layout/default"/>
    <dgm:cxn modelId="{A09FDCB5-E15E-4F26-ACFD-61DBC9E9F08D}" srcId="{72D2B256-3DD7-48B0-A409-E06B204CB920}" destId="{7E2E8875-198D-4389-AA99-F09504F0B12E}" srcOrd="9" destOrd="0" parTransId="{B73234E3-3273-44F5-8B4A-7E71CB949BB1}" sibTransId="{0CFA35BE-989F-4F81-9AA9-09F9CCA7494A}"/>
    <dgm:cxn modelId="{D24E9CBA-9628-4EEA-B8D0-84810DF5AC94}" srcId="{72D2B256-3DD7-48B0-A409-E06B204CB920}" destId="{698B7A79-246E-4CB5-8B7C-C5DC55E56B16}" srcOrd="2" destOrd="0" parTransId="{8DECBF29-4E72-416E-88EF-3546E7C90D29}" sibTransId="{20ADF5B6-9F1A-4FDA-8735-37A96867F535}"/>
    <dgm:cxn modelId="{718495E4-65FA-4B3E-9702-DD059C7D1408}" srcId="{72D2B256-3DD7-48B0-A409-E06B204CB920}" destId="{638A1D05-ACF5-445F-B7B3-CEACAB6057EC}" srcOrd="7" destOrd="0" parTransId="{04CE70EA-35B9-4D53-902A-0F9C64CB1248}" sibTransId="{1A3C0D17-28DF-4671-8826-BC0CAAD0ECC7}"/>
    <dgm:cxn modelId="{12AD48E9-44E8-4A17-9D1F-7FE150318F85}" srcId="{72D2B256-3DD7-48B0-A409-E06B204CB920}" destId="{875350E7-5EA5-4377-AA3B-9AFACB046049}" srcOrd="8" destOrd="0" parTransId="{1A2A3C76-5D3F-48EF-8DB2-079E77C17BDD}" sibTransId="{78348F28-AFF9-42C2-BF0E-8DDDE71A5ADA}"/>
    <dgm:cxn modelId="{4B16EBF1-0F9C-4C35-9D84-D046D4FD2500}" srcId="{72D2B256-3DD7-48B0-A409-E06B204CB920}" destId="{23204F90-206B-4000-AC69-4E84BB96DC4A}" srcOrd="4" destOrd="0" parTransId="{5F8996A1-2EDB-4677-9B3E-0EBD892B5604}" sibTransId="{9ED58BDC-EDB2-4F5F-8E7B-0F9B90FAA2F4}"/>
    <dgm:cxn modelId="{1D9008F4-C7A8-44CD-B519-96DD53E25D48}" type="presOf" srcId="{23204F90-206B-4000-AC69-4E84BB96DC4A}" destId="{08141F08-03DF-48F2-93A6-05F3721D5C12}" srcOrd="0" destOrd="0" presId="urn:microsoft.com/office/officeart/2005/8/layout/default"/>
    <dgm:cxn modelId="{9E4B99FD-A7C9-4FAE-9741-B0CE09622629}" type="presOf" srcId="{E5CDC778-D6FE-4AE0-9786-3F6E78956496}" destId="{BE1C893C-761D-474C-A6EC-5F188B3C5033}" srcOrd="0" destOrd="0" presId="urn:microsoft.com/office/officeart/2005/8/layout/default"/>
    <dgm:cxn modelId="{302A9E2C-BE96-4F7C-BA0A-73E6FCAC662A}" type="presParOf" srcId="{CD6B6AF9-0C9F-40FC-A54F-B2D609BA12C6}" destId="{A72517C3-9240-4603-9372-DDD2DF376105}" srcOrd="0" destOrd="0" presId="urn:microsoft.com/office/officeart/2005/8/layout/default"/>
    <dgm:cxn modelId="{60835B1B-445C-46C8-893C-752EFDC71FC6}" type="presParOf" srcId="{CD6B6AF9-0C9F-40FC-A54F-B2D609BA12C6}" destId="{E5ACD5F3-A001-45E1-BFC1-0DD33F8A2476}" srcOrd="1" destOrd="0" presId="urn:microsoft.com/office/officeart/2005/8/layout/default"/>
    <dgm:cxn modelId="{14CA0063-1453-4055-A6EA-FF1808718A97}" type="presParOf" srcId="{CD6B6AF9-0C9F-40FC-A54F-B2D609BA12C6}" destId="{6ECCCA97-75DB-44FC-800F-7318DAF0F52E}" srcOrd="2" destOrd="0" presId="urn:microsoft.com/office/officeart/2005/8/layout/default"/>
    <dgm:cxn modelId="{DEC79F72-BBF7-441D-963B-D69343223C7A}" type="presParOf" srcId="{CD6B6AF9-0C9F-40FC-A54F-B2D609BA12C6}" destId="{A9C31C70-1A9D-456D-9DB1-22793D975013}" srcOrd="3" destOrd="0" presId="urn:microsoft.com/office/officeart/2005/8/layout/default"/>
    <dgm:cxn modelId="{5B563F78-34E6-442F-ADF3-CE2E242C8CBE}" type="presParOf" srcId="{CD6B6AF9-0C9F-40FC-A54F-B2D609BA12C6}" destId="{2E5E6825-B9CD-4C2E-A3DA-1EE7003FF38D}" srcOrd="4" destOrd="0" presId="urn:microsoft.com/office/officeart/2005/8/layout/default"/>
    <dgm:cxn modelId="{F8374DE0-88AE-4175-A01D-63634AF7BF55}" type="presParOf" srcId="{CD6B6AF9-0C9F-40FC-A54F-B2D609BA12C6}" destId="{AA606705-BEEF-4653-A92B-55057F1AB11A}" srcOrd="5" destOrd="0" presId="urn:microsoft.com/office/officeart/2005/8/layout/default"/>
    <dgm:cxn modelId="{F7B9DBE1-5ED0-4E82-BAC2-95AE46A3CDBE}" type="presParOf" srcId="{CD6B6AF9-0C9F-40FC-A54F-B2D609BA12C6}" destId="{BE1C893C-761D-474C-A6EC-5F188B3C5033}" srcOrd="6" destOrd="0" presId="urn:microsoft.com/office/officeart/2005/8/layout/default"/>
    <dgm:cxn modelId="{A857BD2C-5FB3-4CFC-9B69-5CEB91330D7D}" type="presParOf" srcId="{CD6B6AF9-0C9F-40FC-A54F-B2D609BA12C6}" destId="{E0A2CDA8-3DF4-49E0-A3FF-29C3D54C372C}" srcOrd="7" destOrd="0" presId="urn:microsoft.com/office/officeart/2005/8/layout/default"/>
    <dgm:cxn modelId="{E8291930-C0F8-4E1C-B345-AF1B38C1B6C1}" type="presParOf" srcId="{CD6B6AF9-0C9F-40FC-A54F-B2D609BA12C6}" destId="{08141F08-03DF-48F2-93A6-05F3721D5C12}" srcOrd="8" destOrd="0" presId="urn:microsoft.com/office/officeart/2005/8/layout/default"/>
    <dgm:cxn modelId="{3B23893E-80F4-4F12-A189-7687424A0F14}" type="presParOf" srcId="{CD6B6AF9-0C9F-40FC-A54F-B2D609BA12C6}" destId="{10DE3DC5-57E4-4102-9548-D554C7A4A519}" srcOrd="9" destOrd="0" presId="urn:microsoft.com/office/officeart/2005/8/layout/default"/>
    <dgm:cxn modelId="{1A1C8723-98A7-441A-887F-40668698F4F6}" type="presParOf" srcId="{CD6B6AF9-0C9F-40FC-A54F-B2D609BA12C6}" destId="{3D0DCCD4-0447-4E0F-BCB1-3339AF90AF60}" srcOrd="10" destOrd="0" presId="urn:microsoft.com/office/officeart/2005/8/layout/default"/>
    <dgm:cxn modelId="{4BAEFAB1-5989-4425-9FC9-F9C93DD3364F}" type="presParOf" srcId="{CD6B6AF9-0C9F-40FC-A54F-B2D609BA12C6}" destId="{45599599-BB53-4E67-B555-4F011E7F8777}" srcOrd="11" destOrd="0" presId="urn:microsoft.com/office/officeart/2005/8/layout/default"/>
    <dgm:cxn modelId="{364AD61F-7B32-4BA4-948E-CBFD788B2A75}" type="presParOf" srcId="{CD6B6AF9-0C9F-40FC-A54F-B2D609BA12C6}" destId="{65A588FA-D7AA-4360-9F8B-3F5D11312244}" srcOrd="12" destOrd="0" presId="urn:microsoft.com/office/officeart/2005/8/layout/default"/>
    <dgm:cxn modelId="{6632C349-F228-44B1-8045-55EAEB8903CC}" type="presParOf" srcId="{CD6B6AF9-0C9F-40FC-A54F-B2D609BA12C6}" destId="{68EB8E9A-3479-4CA3-A7D5-E987299BDD0D}" srcOrd="13" destOrd="0" presId="urn:microsoft.com/office/officeart/2005/8/layout/default"/>
    <dgm:cxn modelId="{0F365910-5B43-41AF-81B5-F82A9F987C16}" type="presParOf" srcId="{CD6B6AF9-0C9F-40FC-A54F-B2D609BA12C6}" destId="{E3142CA0-D9DF-4C4E-902C-DE1239A28917}" srcOrd="14" destOrd="0" presId="urn:microsoft.com/office/officeart/2005/8/layout/default"/>
    <dgm:cxn modelId="{220CDC77-3C43-4615-AC0F-4F983FF3EE2F}" type="presParOf" srcId="{CD6B6AF9-0C9F-40FC-A54F-B2D609BA12C6}" destId="{6FD03932-94A2-46AA-9137-4C0836517484}" srcOrd="15" destOrd="0" presId="urn:microsoft.com/office/officeart/2005/8/layout/default"/>
    <dgm:cxn modelId="{F92AD6F5-6868-4EE4-BE81-414EC9A1D34D}" type="presParOf" srcId="{CD6B6AF9-0C9F-40FC-A54F-B2D609BA12C6}" destId="{45ED444C-01A8-4FE3-B1EA-AFD4AE320E38}" srcOrd="16" destOrd="0" presId="urn:microsoft.com/office/officeart/2005/8/layout/default"/>
    <dgm:cxn modelId="{04D4DA79-B658-4082-9A46-ADDAE9F699B9}" type="presParOf" srcId="{CD6B6AF9-0C9F-40FC-A54F-B2D609BA12C6}" destId="{A2005DD6-CCB6-45DC-B250-CBF41D9202F3}" srcOrd="17" destOrd="0" presId="urn:microsoft.com/office/officeart/2005/8/layout/default"/>
    <dgm:cxn modelId="{D6E917D4-787D-4363-AA78-3895DAA71652}" type="presParOf" srcId="{CD6B6AF9-0C9F-40FC-A54F-B2D609BA12C6}" destId="{3ACC46FD-3E05-4B1C-A259-FFD39645D311}" srcOrd="18" destOrd="0" presId="urn:microsoft.com/office/officeart/2005/8/layout/default"/>
    <dgm:cxn modelId="{792D470B-0EE0-4D5C-9F12-5B9C979DD1B0}" type="presParOf" srcId="{CD6B6AF9-0C9F-40FC-A54F-B2D609BA12C6}" destId="{70D0D68E-EF82-455D-BB00-E81C717A1D42}" srcOrd="19" destOrd="0" presId="urn:microsoft.com/office/officeart/2005/8/layout/default"/>
    <dgm:cxn modelId="{460F2A65-6C44-4446-ABD0-2F3E034D90A4}" type="presParOf" srcId="{CD6B6AF9-0C9F-40FC-A54F-B2D609BA12C6}" destId="{4F1F4DCE-632B-465D-B5DA-908F0BABB53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17C3-9240-4603-9372-DDD2DF376105}">
      <dsp:nvSpPr>
        <dsp:cNvPr id="0" name=""/>
        <dsp:cNvSpPr/>
      </dsp:nvSpPr>
      <dsp:spPr>
        <a:xfrm>
          <a:off x="582645" y="1178"/>
          <a:ext cx="2174490" cy="1304694"/>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Coaching</a:t>
          </a:r>
        </a:p>
      </dsp:txBody>
      <dsp:txXfrm>
        <a:off x="582645" y="1178"/>
        <a:ext cx="2174490" cy="1304694"/>
      </dsp:txXfrm>
    </dsp:sp>
    <dsp:sp modelId="{6ECCCA97-75DB-44FC-800F-7318DAF0F52E}">
      <dsp:nvSpPr>
        <dsp:cNvPr id="0" name=""/>
        <dsp:cNvSpPr/>
      </dsp:nvSpPr>
      <dsp:spPr>
        <a:xfrm>
          <a:off x="2974584" y="1178"/>
          <a:ext cx="2174490" cy="1304694"/>
        </a:xfrm>
        <a:prstGeom prst="rect">
          <a:avLst/>
        </a:prstGeom>
        <a:solidFill>
          <a:schemeClr val="accent4">
            <a:shade val="80000"/>
            <a:hueOff val="77593"/>
            <a:satOff val="-5125"/>
            <a:lumOff val="3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Conflict management</a:t>
          </a:r>
        </a:p>
      </dsp:txBody>
      <dsp:txXfrm>
        <a:off x="2974584" y="1178"/>
        <a:ext cx="2174490" cy="1304694"/>
      </dsp:txXfrm>
    </dsp:sp>
    <dsp:sp modelId="{2E5E6825-B9CD-4C2E-A3DA-1EE7003FF38D}">
      <dsp:nvSpPr>
        <dsp:cNvPr id="0" name=""/>
        <dsp:cNvSpPr/>
      </dsp:nvSpPr>
      <dsp:spPr>
        <a:xfrm>
          <a:off x="5366524" y="1178"/>
          <a:ext cx="2174490" cy="1304694"/>
        </a:xfrm>
        <a:prstGeom prst="rect">
          <a:avLst/>
        </a:prstGeom>
        <a:solidFill>
          <a:schemeClr val="accent4">
            <a:shade val="80000"/>
            <a:hueOff val="155186"/>
            <a:satOff val="-10249"/>
            <a:lumOff val="7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Trust building</a:t>
          </a:r>
        </a:p>
      </dsp:txBody>
      <dsp:txXfrm>
        <a:off x="5366524" y="1178"/>
        <a:ext cx="2174490" cy="1304694"/>
      </dsp:txXfrm>
    </dsp:sp>
    <dsp:sp modelId="{BE1C893C-761D-474C-A6EC-5F188B3C5033}">
      <dsp:nvSpPr>
        <dsp:cNvPr id="0" name=""/>
        <dsp:cNvSpPr/>
      </dsp:nvSpPr>
      <dsp:spPr>
        <a:xfrm>
          <a:off x="7758464" y="1178"/>
          <a:ext cx="2174490" cy="1304694"/>
        </a:xfrm>
        <a:prstGeom prst="rect">
          <a:avLst/>
        </a:prstGeom>
        <a:solidFill>
          <a:schemeClr val="accent4">
            <a:shade val="80000"/>
            <a:hueOff val="232779"/>
            <a:satOff val="-15373"/>
            <a:lumOff val="10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Negotiation</a:t>
          </a:r>
        </a:p>
      </dsp:txBody>
      <dsp:txXfrm>
        <a:off x="7758464" y="1178"/>
        <a:ext cx="2174490" cy="1304694"/>
      </dsp:txXfrm>
    </dsp:sp>
    <dsp:sp modelId="{08141F08-03DF-48F2-93A6-05F3721D5C12}">
      <dsp:nvSpPr>
        <dsp:cNvPr id="0" name=""/>
        <dsp:cNvSpPr/>
      </dsp:nvSpPr>
      <dsp:spPr>
        <a:xfrm>
          <a:off x="582645" y="1523321"/>
          <a:ext cx="2174490" cy="1304694"/>
        </a:xfrm>
        <a:prstGeom prst="rect">
          <a:avLst/>
        </a:prstGeom>
        <a:solidFill>
          <a:schemeClr val="accent4">
            <a:shade val="80000"/>
            <a:hueOff val="310371"/>
            <a:satOff val="-20498"/>
            <a:lumOff val="14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Political and cultural awareness</a:t>
          </a:r>
        </a:p>
      </dsp:txBody>
      <dsp:txXfrm>
        <a:off x="582645" y="1523321"/>
        <a:ext cx="2174490" cy="1304694"/>
      </dsp:txXfrm>
    </dsp:sp>
    <dsp:sp modelId="{3D0DCCD4-0447-4E0F-BCB1-3339AF90AF60}">
      <dsp:nvSpPr>
        <dsp:cNvPr id="0" name=""/>
        <dsp:cNvSpPr/>
      </dsp:nvSpPr>
      <dsp:spPr>
        <a:xfrm>
          <a:off x="2974584" y="1523321"/>
          <a:ext cx="2174490" cy="1304694"/>
        </a:xfrm>
        <a:prstGeom prst="rect">
          <a:avLst/>
        </a:prstGeom>
        <a:solidFill>
          <a:schemeClr val="accent4">
            <a:shade val="80000"/>
            <a:hueOff val="387964"/>
            <a:satOff val="-25622"/>
            <a:lumOff val="18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Decision making</a:t>
          </a:r>
        </a:p>
      </dsp:txBody>
      <dsp:txXfrm>
        <a:off x="2974584" y="1523321"/>
        <a:ext cx="2174490" cy="1304694"/>
      </dsp:txXfrm>
    </dsp:sp>
    <dsp:sp modelId="{65A588FA-D7AA-4360-9F8B-3F5D11312244}">
      <dsp:nvSpPr>
        <dsp:cNvPr id="0" name=""/>
        <dsp:cNvSpPr/>
      </dsp:nvSpPr>
      <dsp:spPr>
        <a:xfrm>
          <a:off x="5366524" y="1523321"/>
          <a:ext cx="2174490" cy="1304694"/>
        </a:xfrm>
        <a:prstGeom prst="rect">
          <a:avLst/>
        </a:prstGeom>
        <a:solidFill>
          <a:schemeClr val="accent4">
            <a:shade val="80000"/>
            <a:hueOff val="465557"/>
            <a:satOff val="-30747"/>
            <a:lumOff val="219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Influencing</a:t>
          </a:r>
        </a:p>
      </dsp:txBody>
      <dsp:txXfrm>
        <a:off x="5366524" y="1523321"/>
        <a:ext cx="2174490" cy="1304694"/>
      </dsp:txXfrm>
    </dsp:sp>
    <dsp:sp modelId="{E3142CA0-D9DF-4C4E-902C-DE1239A28917}">
      <dsp:nvSpPr>
        <dsp:cNvPr id="0" name=""/>
        <dsp:cNvSpPr/>
      </dsp:nvSpPr>
      <dsp:spPr>
        <a:xfrm>
          <a:off x="7758464" y="1523321"/>
          <a:ext cx="2174490" cy="1304694"/>
        </a:xfrm>
        <a:prstGeom prst="rect">
          <a:avLst/>
        </a:prstGeom>
        <a:solidFill>
          <a:schemeClr val="accent4">
            <a:shade val="80000"/>
            <a:hueOff val="543150"/>
            <a:satOff val="-35871"/>
            <a:lumOff val="255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dirty="0"/>
            <a:t>Communication</a:t>
          </a:r>
        </a:p>
      </dsp:txBody>
      <dsp:txXfrm>
        <a:off x="7758464" y="1523321"/>
        <a:ext cx="2174490" cy="1304694"/>
      </dsp:txXfrm>
    </dsp:sp>
    <dsp:sp modelId="{45ED444C-01A8-4FE3-B1EA-AFD4AE320E38}">
      <dsp:nvSpPr>
        <dsp:cNvPr id="0" name=""/>
        <dsp:cNvSpPr/>
      </dsp:nvSpPr>
      <dsp:spPr>
        <a:xfrm>
          <a:off x="1778615" y="3045465"/>
          <a:ext cx="2174490" cy="1304694"/>
        </a:xfrm>
        <a:prstGeom prst="rect">
          <a:avLst/>
        </a:prstGeom>
        <a:solidFill>
          <a:schemeClr val="accent4">
            <a:shade val="80000"/>
            <a:hueOff val="620743"/>
            <a:satOff val="-40996"/>
            <a:lumOff val="29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Motivation</a:t>
          </a:r>
        </a:p>
      </dsp:txBody>
      <dsp:txXfrm>
        <a:off x="1778615" y="3045465"/>
        <a:ext cx="2174490" cy="1304694"/>
      </dsp:txXfrm>
    </dsp:sp>
    <dsp:sp modelId="{3ACC46FD-3E05-4B1C-A259-FFD39645D311}">
      <dsp:nvSpPr>
        <dsp:cNvPr id="0" name=""/>
        <dsp:cNvSpPr/>
      </dsp:nvSpPr>
      <dsp:spPr>
        <a:xfrm>
          <a:off x="4170554" y="3045465"/>
          <a:ext cx="2174490" cy="1304694"/>
        </a:xfrm>
        <a:prstGeom prst="rect">
          <a:avLst/>
        </a:prstGeom>
        <a:solidFill>
          <a:schemeClr val="accent4">
            <a:shade val="80000"/>
            <a:hueOff val="698336"/>
            <a:satOff val="-46120"/>
            <a:lumOff val="32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Team building</a:t>
          </a:r>
        </a:p>
      </dsp:txBody>
      <dsp:txXfrm>
        <a:off x="4170554" y="3045465"/>
        <a:ext cx="2174490" cy="1304694"/>
      </dsp:txXfrm>
    </dsp:sp>
    <dsp:sp modelId="{4F1F4DCE-632B-465D-B5DA-908F0BABB53F}">
      <dsp:nvSpPr>
        <dsp:cNvPr id="0" name=""/>
        <dsp:cNvSpPr/>
      </dsp:nvSpPr>
      <dsp:spPr>
        <a:xfrm>
          <a:off x="6562494" y="3045465"/>
          <a:ext cx="2174490" cy="1304694"/>
        </a:xfrm>
        <a:prstGeom prst="rect">
          <a:avLst/>
        </a:prstGeom>
        <a:solidFill>
          <a:schemeClr val="accent4">
            <a:shade val="80000"/>
            <a:hueOff val="775929"/>
            <a:satOff val="-51245"/>
            <a:lumOff val="365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Leadership</a:t>
          </a:r>
        </a:p>
      </dsp:txBody>
      <dsp:txXfrm>
        <a:off x="656249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2-02-12T18:28:54.444"/>
    </inkml:context>
    <inkml:brush xml:id="br0">
      <inkml:brushProperty name="width" value="0.05292" units="cm"/>
      <inkml:brushProperty name="height" value="0.05292" units="cm"/>
      <inkml:brushProperty name="color" value="#FF0000"/>
    </inkml:brush>
  </inkml:definitions>
  <inkml:trace contextRef="#ctx0" brushRef="#br0">4041 12909 556 0,'0'0'216'0,"0"0"-148"16,0 0 1-16,0 0 93 15,0 0-29-15,0 0-34 16,-9 9-40-16,9 35-13 16,0 14 9-16,0 5-13 15,0 7-9-15,0-1-1 16,0-4 1-16,0-11-7 16,3-10-10-16,1-15-11 15,0-14-4-15,0-9-1 16,0-6-8-16,-4 0-27 15,0 0-17-15,0 0-37 16,0-13-13-16,0-4-64 16,0 7-166-16,0 0-285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64131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Plant</a:t>
            </a:r>
          </a:p>
          <a:p>
            <a:r>
              <a:rPr lang="en-US" b="0" dirty="0"/>
              <a:t>Plants are creative, unorthodox and a generator of ideas. If an innovative solution to a problem is needed, a Plant is a good person to ask. A good plant will be bright and free-thinking. Plants can tend to ignore incidentals and refrain from getting bogged down in detail. The Plant bears a strong resemblance to the popular caricature of the absentminded professor-inventor, and often has a hard time communicating ideas to others.</a:t>
            </a:r>
          </a:p>
          <a:p>
            <a:r>
              <a:rPr lang="en-US" b="1" dirty="0"/>
              <a:t>Monitor Evaluator</a:t>
            </a:r>
          </a:p>
          <a:p>
            <a:r>
              <a:rPr lang="en-US" b="0" dirty="0"/>
              <a:t>Monitor Evaluators are fair and logical observers and judges of what is going on. Because they are good at detaching themselves from bias, they are often the ones to see all available options with the greatest clarity. They take everything into account, and by moving slowly and analytically, will almost always come to the right decision. However, they can become excessively cynical, damping enthusiasm for anything without logical grounds, and they have a hard time inspiring themselves or others to be passionate about their work.</a:t>
            </a:r>
          </a:p>
          <a:p>
            <a:r>
              <a:rPr lang="en-US" b="1" dirty="0"/>
              <a:t>Specialist</a:t>
            </a:r>
          </a:p>
          <a:p>
            <a:r>
              <a:rPr lang="en-US" b="0" dirty="0"/>
              <a:t>Specialists are passionate about learning in their own particular field. As a result, they will have the greatest depth of knowledge, and enjoy imparting it to others. They are constantly improving their wisdom. If there is anything they do not know the answer to, they will happily go and find it. Specialists bring a high level of concentration, ability, and skill in their discipline to the team, but can only contribute on that narrow front and will tend to be uninterested in anything which lies outside its narrow confines.</a:t>
            </a:r>
          </a:p>
          <a:p>
            <a:endParaRPr lang="en-GB" b="1" dirty="0"/>
          </a:p>
        </p:txBody>
      </p:sp>
      <p:sp>
        <p:nvSpPr>
          <p:cNvPr id="4" name="Slide Number Placeholder 3"/>
          <p:cNvSpPr>
            <a:spLocks noGrp="1"/>
          </p:cNvSpPr>
          <p:nvPr>
            <p:ph type="sldNum" sz="quarter" idx="5"/>
          </p:nvPr>
        </p:nvSpPr>
        <p:spPr/>
        <p:txBody>
          <a:bodyPr/>
          <a:lstStyle/>
          <a:p>
            <a:fld id="{BCF96A85-7B12-D143-8C60-4EC8075DB191}" type="slidenum">
              <a:rPr lang="en-US" smtClean="0"/>
              <a:t>31</a:t>
            </a:fld>
            <a:endParaRPr lang="en-US"/>
          </a:p>
        </p:txBody>
      </p:sp>
    </p:spTree>
    <p:extLst>
      <p:ext uri="{BB962C8B-B14F-4D97-AF65-F5344CB8AC3E}">
        <p14:creationId xmlns:p14="http://schemas.microsoft.com/office/powerpoint/2010/main" val="99527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1" dirty="0"/>
              <a:t>Resource Investigator</a:t>
            </a:r>
          </a:p>
          <a:p>
            <a:r>
              <a:rPr lang="en-US" b="0" dirty="0"/>
              <a:t>The Resource Investigator gives a team a rush of enthusiasm at the start of the project by vigorously pursuing contacts and opportunities. He or she is focused outside the team, and has a finger firmly on the pulse of the outside world. Where a Plant creates new ideas, a Resource Investigator will quite happily steal them from other companies or people. A good Resource Investigator is a maker of possibilities and an excellent networker, but has a tendency to lose momentum towards the end of a project and to forget small details.</a:t>
            </a:r>
          </a:p>
          <a:p>
            <a:endParaRPr lang="en-US" b="0" dirty="0"/>
          </a:p>
          <a:p>
            <a:pPr eaLnBrk="1" hangingPunct="1">
              <a:lnSpc>
                <a:spcPct val="80000"/>
              </a:lnSpc>
            </a:pPr>
            <a:r>
              <a:rPr lang="en-US" altLang="en-US" sz="1200" b="1" dirty="0" err="1">
                <a:latin typeface="Arial" panose="020B0604020202020204" pitchFamily="34" charset="0"/>
              </a:rPr>
              <a:t>Teamworker</a:t>
            </a:r>
            <a:endParaRPr lang="en-US" altLang="en-US" sz="1200" b="1" dirty="0">
              <a:latin typeface="Arial" panose="020B0604020202020204" pitchFamily="34" charset="0"/>
            </a:endParaRPr>
          </a:p>
          <a:p>
            <a:pPr eaLnBrk="1" hangingPunct="1">
              <a:lnSpc>
                <a:spcPct val="80000"/>
              </a:lnSpc>
            </a:pPr>
            <a:r>
              <a:rPr lang="en-US" altLang="en-US" sz="1200" dirty="0">
                <a:latin typeface="Arial" panose="020B0604020202020204" pitchFamily="34" charset="0"/>
              </a:rPr>
              <a:t>A </a:t>
            </a:r>
            <a:r>
              <a:rPr lang="en-US" altLang="en-US" sz="1200" dirty="0" err="1">
                <a:latin typeface="Arial" panose="020B0604020202020204" pitchFamily="34" charset="0"/>
              </a:rPr>
              <a:t>Teamworker</a:t>
            </a:r>
            <a:r>
              <a:rPr lang="en-US" altLang="en-US" sz="1200" dirty="0">
                <a:latin typeface="Arial" panose="020B0604020202020204" pitchFamily="34" charset="0"/>
              </a:rPr>
              <a:t> is the greasy oil between the cogs that keeps the machine that is the team running. They are good listeners and diplomats, talented at smoothing over conflicts and helping parties understand each other without becoming confrontational. The beneficial effect of a </a:t>
            </a:r>
            <a:r>
              <a:rPr lang="en-US" altLang="en-US" sz="1200" dirty="0" err="1">
                <a:latin typeface="Arial" panose="020B0604020202020204" pitchFamily="34" charset="0"/>
              </a:rPr>
              <a:t>Teamworker</a:t>
            </a:r>
            <a:r>
              <a:rPr lang="en-US" altLang="en-US" sz="1200" dirty="0">
                <a:latin typeface="Arial" panose="020B0604020202020204" pitchFamily="34" charset="0"/>
              </a:rPr>
              <a:t> is often not noticed until they are absent, when the team begins to argue, and small but important things cease to happen. Because of an unwillingness to take sides, a </a:t>
            </a:r>
            <a:r>
              <a:rPr lang="en-US" altLang="en-US" sz="1200" dirty="0" err="1">
                <a:latin typeface="Arial" panose="020B0604020202020204" pitchFamily="34" charset="0"/>
              </a:rPr>
              <a:t>Teamworker</a:t>
            </a:r>
            <a:r>
              <a:rPr lang="en-US" altLang="en-US" sz="1200" dirty="0">
                <a:latin typeface="Arial" panose="020B0604020202020204" pitchFamily="34" charset="0"/>
              </a:rPr>
              <a:t> may not be able to take decisive action when it is needed.</a:t>
            </a:r>
            <a:endParaRPr lang="en-US" altLang="en-US" sz="1200" b="1" dirty="0">
              <a:latin typeface="Arial" panose="020B0604020202020204" pitchFamily="34" charset="0"/>
            </a:endParaRPr>
          </a:p>
          <a:p>
            <a:endParaRPr lang="en-US" b="0" dirty="0"/>
          </a:p>
          <a:p>
            <a:r>
              <a:rPr lang="en-US" b="1" dirty="0"/>
              <a:t>Coordinator</a:t>
            </a:r>
          </a:p>
          <a:p>
            <a:r>
              <a:rPr lang="en-US" b="0" dirty="0"/>
              <a:t>A Coordinator often becomes the default chairperson of a team, stepping back to see the big picture. Coordinators are confident, stable and mature and because they </a:t>
            </a:r>
            <a:r>
              <a:rPr lang="en-US" b="0" dirty="0" err="1"/>
              <a:t>recognise</a:t>
            </a:r>
            <a:r>
              <a:rPr lang="en-US" b="0" dirty="0"/>
              <a:t> abilities in others, they are very good at delegating tasks to the right person for the job. The Coordinator clarifies decisions, helping everyone else focus on their tasks. Coordinators are sometimes perceived to be manipulative, and will tend to delegate all work, leaving nothing but the delegating for them to do.</a:t>
            </a:r>
          </a:p>
        </p:txBody>
      </p:sp>
      <p:sp>
        <p:nvSpPr>
          <p:cNvPr id="4" name="Slide Number Placeholder 3"/>
          <p:cNvSpPr>
            <a:spLocks noGrp="1"/>
          </p:cNvSpPr>
          <p:nvPr>
            <p:ph type="sldNum" sz="quarter" idx="5"/>
          </p:nvPr>
        </p:nvSpPr>
        <p:spPr/>
        <p:txBody>
          <a:bodyPr/>
          <a:lstStyle/>
          <a:p>
            <a:fld id="{BCF96A85-7B12-D143-8C60-4EC8075DB191}" type="slidenum">
              <a:rPr lang="en-US" smtClean="0"/>
              <a:t>32</a:t>
            </a:fld>
            <a:endParaRPr lang="en-US"/>
          </a:p>
        </p:txBody>
      </p:sp>
    </p:spTree>
    <p:extLst>
      <p:ext uri="{BB962C8B-B14F-4D97-AF65-F5344CB8AC3E}">
        <p14:creationId xmlns:p14="http://schemas.microsoft.com/office/powerpoint/2010/main" val="24898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8E49C6B-C647-4DBB-A758-3BE12B5DD22F}"/>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6C4F565-1332-40B5-B78C-3632DE93E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C47B3C7C-F617-4A0A-AC48-7D2AEBD01370}"/>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36581E-7A37-42D9-9A93-24C7E285201A}" type="slidenum">
              <a:rPr lang="en-GB" altLang="en-US"/>
              <a:pPr eaLnBrk="1" hangingPunct="1"/>
              <a:t>34</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4438BA5-B1C8-4537-BB44-AE8E03A8CB0D}"/>
              </a:ext>
            </a:extLst>
          </p:cNvPr>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CA084E5-E3EC-4BEA-8E52-5A2DB537E5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A11F2536-0D15-4F09-8086-F04B21E9482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697C5D-3002-446D-A4E4-93C36A875A6B}" type="slidenum">
              <a:rPr lang="en-GB" altLang="en-US"/>
              <a:pPr eaLnBrk="1" hangingPunct="1"/>
              <a:t>35</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DDB18C0-A690-4614-80B6-7FC0FFD00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FA6DA11-C47C-472E-AA7F-00766FC425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 name="Slide Number Placeholder 3">
            <a:extLst>
              <a:ext uri="{FF2B5EF4-FFF2-40B4-BE49-F238E27FC236}">
                <a16:creationId xmlns:a16="http://schemas.microsoft.com/office/drawing/2014/main" id="{F8CDCD6F-DBAF-4CB4-AB9C-1B70E201C3B7}"/>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74FB46D-4597-4E97-9130-9E0985A191D1}" type="slidenum">
              <a:rPr lang="en-GB" altLang="en-US"/>
              <a:pPr eaLnBrk="1" hangingPunct="1"/>
              <a:t>36</a:t>
            </a:fld>
            <a:endParaRPr lang="en-GB" altLang="en-US"/>
          </a:p>
        </p:txBody>
      </p:sp>
    </p:spTree>
    <p:extLst>
      <p:ext uri="{BB962C8B-B14F-4D97-AF65-F5344CB8AC3E}">
        <p14:creationId xmlns:p14="http://schemas.microsoft.com/office/powerpoint/2010/main" val="2160209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40</a:t>
            </a:fld>
            <a:endParaRPr lang="en-US"/>
          </a:p>
        </p:txBody>
      </p:sp>
    </p:spTree>
    <p:extLst>
      <p:ext uri="{BB962C8B-B14F-4D97-AF65-F5344CB8AC3E}">
        <p14:creationId xmlns:p14="http://schemas.microsoft.com/office/powerpoint/2010/main" val="27241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46</a:t>
            </a:fld>
            <a:endParaRPr lang="en-US"/>
          </a:p>
        </p:txBody>
      </p:sp>
    </p:spTree>
    <p:extLst>
      <p:ext uri="{BB962C8B-B14F-4D97-AF65-F5344CB8AC3E}">
        <p14:creationId xmlns:p14="http://schemas.microsoft.com/office/powerpoint/2010/main" val="104828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Project Manager you are working within the organisational structure.  You will need to work with the governance in place, e.g. the Project Board/Steering Group and also need to lead your project team</a:t>
            </a:r>
          </a:p>
        </p:txBody>
      </p:sp>
      <p:sp>
        <p:nvSpPr>
          <p:cNvPr id="4" name="Slide Number Placeholder 3"/>
          <p:cNvSpPr>
            <a:spLocks noGrp="1"/>
          </p:cNvSpPr>
          <p:nvPr>
            <p:ph type="sldNum" sz="quarter" idx="5"/>
          </p:nvPr>
        </p:nvSpPr>
        <p:spPr/>
        <p:txBody>
          <a:bodyPr/>
          <a:lstStyle/>
          <a:p>
            <a:fld id="{BCF96A85-7B12-D143-8C60-4EC8075DB191}" type="slidenum">
              <a:rPr lang="en-US" smtClean="0"/>
              <a:t>12</a:t>
            </a:fld>
            <a:endParaRPr lang="en-US"/>
          </a:p>
        </p:txBody>
      </p:sp>
    </p:spTree>
    <p:extLst>
      <p:ext uri="{BB962C8B-B14F-4D97-AF65-F5344CB8AC3E}">
        <p14:creationId xmlns:p14="http://schemas.microsoft.com/office/powerpoint/2010/main" val="91676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Establishing and maintaining vision</a:t>
            </a:r>
          </a:p>
          <a:p>
            <a:r>
              <a:rPr lang="en-US" b="0" dirty="0"/>
              <a:t>People need to understand the purpose to commit their time and energy to the project.  Project leaders need a project vision that summarizes the project's purpose clearly and succinctly.</a:t>
            </a:r>
          </a:p>
          <a:p>
            <a:endParaRPr lang="en-US" b="1" dirty="0"/>
          </a:p>
          <a:p>
            <a:r>
              <a:rPr lang="en-US" b="1" dirty="0"/>
              <a:t>Critical thinking </a:t>
            </a:r>
            <a:r>
              <a:rPr lang="en-US" b="0" dirty="0"/>
              <a:t>Leaders need to use logical, rational evidence-based thinking to be able to understand any problems or issues that arise during the project</a:t>
            </a:r>
          </a:p>
          <a:p>
            <a:endParaRPr lang="en-US" b="1" dirty="0"/>
          </a:p>
          <a:p>
            <a:r>
              <a:rPr lang="en-US" b="1" dirty="0"/>
              <a:t>Motivating team members </a:t>
            </a:r>
            <a:r>
              <a:rPr lang="en-US" b="0" dirty="0"/>
              <a:t>understand what motivates team members and working with them so they remain committed to the project and its outcomes</a:t>
            </a:r>
          </a:p>
          <a:p>
            <a:endParaRPr lang="en-US" b="1" dirty="0"/>
          </a:p>
          <a:p>
            <a:r>
              <a:rPr lang="en-US" b="1" dirty="0"/>
              <a:t>Interpersonal skills</a:t>
            </a:r>
          </a:p>
          <a:p>
            <a:r>
              <a:rPr lang="en-US" b="0" dirty="0"/>
              <a:t>In projects, these are focused on emotional intelligence (understanding our own and others' emotions), decision-making and conflict resolution.</a:t>
            </a:r>
            <a:endParaRPr lang="en-GB" b="0" dirty="0"/>
          </a:p>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14</a:t>
            </a:fld>
            <a:endParaRPr lang="en-US"/>
          </a:p>
        </p:txBody>
      </p:sp>
    </p:spTree>
    <p:extLst>
      <p:ext uri="{BB962C8B-B14F-4D97-AF65-F5344CB8AC3E}">
        <p14:creationId xmlns:p14="http://schemas.microsoft.com/office/powerpoint/2010/main" val="122203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19</a:t>
            </a:fld>
            <a:endParaRPr lang="en-US"/>
          </a:p>
        </p:txBody>
      </p:sp>
    </p:spTree>
    <p:extLst>
      <p:ext uri="{BB962C8B-B14F-4D97-AF65-F5344CB8AC3E}">
        <p14:creationId xmlns:p14="http://schemas.microsoft.com/office/powerpoint/2010/main" val="136487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797F9C5-4C49-4A72-A9F2-F3A71E741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431308D-3F6F-4AFB-86E5-978B2D8DC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5604" name="Slide Number Placeholder 3">
            <a:extLst>
              <a:ext uri="{FF2B5EF4-FFF2-40B4-BE49-F238E27FC236}">
                <a16:creationId xmlns:a16="http://schemas.microsoft.com/office/drawing/2014/main" id="{EE9D4D38-3FC5-4472-BFF4-F7F646B040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Calibri" panose="020F0502020204030204" pitchFamily="34" charset="0"/>
              </a:defRPr>
            </a:lvl1pPr>
            <a:lvl2pPr marL="742950" indent="-285750" defTabSz="917575">
              <a:spcBef>
                <a:spcPct val="30000"/>
              </a:spcBef>
              <a:defRPr sz="1200">
                <a:solidFill>
                  <a:schemeClr val="tx1"/>
                </a:solidFill>
                <a:latin typeface="Calibri" panose="020F0502020204030204" pitchFamily="34" charset="0"/>
              </a:defRPr>
            </a:lvl2pPr>
            <a:lvl3pPr marL="1143000" indent="-228600" defTabSz="917575">
              <a:spcBef>
                <a:spcPct val="30000"/>
              </a:spcBef>
              <a:defRPr sz="1200">
                <a:solidFill>
                  <a:schemeClr val="tx1"/>
                </a:solidFill>
                <a:latin typeface="Calibri" panose="020F0502020204030204" pitchFamily="34" charset="0"/>
              </a:defRPr>
            </a:lvl3pPr>
            <a:lvl4pPr marL="1600200" indent="-228600" defTabSz="917575">
              <a:spcBef>
                <a:spcPct val="30000"/>
              </a:spcBef>
              <a:defRPr sz="1200">
                <a:solidFill>
                  <a:schemeClr val="tx1"/>
                </a:solidFill>
                <a:latin typeface="Calibri" panose="020F0502020204030204" pitchFamily="34" charset="0"/>
              </a:defRPr>
            </a:lvl4pPr>
            <a:lvl5pPr marL="2057400" indent="-228600" defTabSz="917575">
              <a:spcBef>
                <a:spcPct val="30000"/>
              </a:spcBef>
              <a:defRPr sz="12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CB234E-1A36-43A0-B7C3-9B7E59D8DFAB}" type="slidenum">
              <a:rPr lang="en-GB" altLang="en-US">
                <a:latin typeface="Arial" panose="020B0604020202020204" pitchFamily="34" charset="0"/>
              </a:rPr>
              <a:pPr>
                <a:spcBef>
                  <a:spcPct val="0"/>
                </a:spcBef>
              </a:pPr>
              <a:t>21</a:t>
            </a:fld>
            <a:endParaRPr lang="en-GB" altLang="en-US">
              <a:latin typeface="Arial" panose="020B0604020202020204" pitchFamily="34" charset="0"/>
            </a:endParaRPr>
          </a:p>
        </p:txBody>
      </p:sp>
    </p:spTree>
    <p:extLst>
      <p:ext uri="{BB962C8B-B14F-4D97-AF65-F5344CB8AC3E}">
        <p14:creationId xmlns:p14="http://schemas.microsoft.com/office/powerpoint/2010/main" val="317873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2297AD3-2F6B-4BF7-9421-D3C51ACBAC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D501FE3A-4256-4843-B09D-25E35CB08C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work, not agreed on team objectives. </a:t>
            </a:r>
          </a:p>
        </p:txBody>
      </p:sp>
      <p:sp>
        <p:nvSpPr>
          <p:cNvPr id="44036" name="Slide Number Placeholder 3">
            <a:extLst>
              <a:ext uri="{FF2B5EF4-FFF2-40B4-BE49-F238E27FC236}">
                <a16:creationId xmlns:a16="http://schemas.microsoft.com/office/drawing/2014/main" id="{3970824B-0214-4E2D-8F9C-F79E0CBC07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271D9F-D588-40F6-8DD5-F9A829CE1254}" type="slidenum">
              <a:rPr lang="en-GB" altLang="en-US"/>
              <a:pPr>
                <a:spcBef>
                  <a:spcPct val="0"/>
                </a:spcBef>
              </a:pPr>
              <a:t>22</a:t>
            </a:fld>
            <a:endParaRPr lang="en-GB" altLang="en-US"/>
          </a:p>
        </p:txBody>
      </p:sp>
    </p:spTree>
    <p:extLst>
      <p:ext uri="{BB962C8B-B14F-4D97-AF65-F5344CB8AC3E}">
        <p14:creationId xmlns:p14="http://schemas.microsoft.com/office/powerpoint/2010/main" val="50068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6D88E32-A098-4D2E-BEF9-884B6AC37F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C4F8BDA-B17A-43E5-BFD7-5F2C7551F0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4580" name="Slide Number Placeholder 3">
            <a:extLst>
              <a:ext uri="{FF2B5EF4-FFF2-40B4-BE49-F238E27FC236}">
                <a16:creationId xmlns:a16="http://schemas.microsoft.com/office/drawing/2014/main" id="{93466DE0-4501-4EF1-A172-43F4482363D9}"/>
              </a:ext>
            </a:extLst>
          </p:cNvPr>
          <p:cNvSpPr>
            <a:spLocks noGrp="1"/>
          </p:cNvSpPr>
          <p:nvPr>
            <p:ph type="sldNum" sz="quarter" idx="5"/>
          </p:nvPr>
        </p:nvSpPr>
        <p:spPr/>
        <p:txBody>
          <a:bodyPr/>
          <a:lstStyle>
            <a:lvl1pPr defTabSz="917575" eaLnBrk="0" hangingPunct="0">
              <a:spcBef>
                <a:spcPct val="30000"/>
              </a:spcBef>
              <a:defRPr sz="1200">
                <a:solidFill>
                  <a:schemeClr val="tx1"/>
                </a:solidFill>
                <a:latin typeface="Calibri" panose="020F0502020204030204" pitchFamily="34" charset="0"/>
              </a:defRPr>
            </a:lvl1pPr>
            <a:lvl2pPr marL="742950" indent="-285750" defTabSz="917575" eaLnBrk="0" hangingPunct="0">
              <a:spcBef>
                <a:spcPct val="30000"/>
              </a:spcBef>
              <a:defRPr sz="1200">
                <a:solidFill>
                  <a:schemeClr val="tx1"/>
                </a:solidFill>
                <a:latin typeface="Calibri" panose="020F0502020204030204" pitchFamily="34" charset="0"/>
              </a:defRPr>
            </a:lvl2pPr>
            <a:lvl3pPr marL="1143000" indent="-228600" defTabSz="917575" eaLnBrk="0" hangingPunct="0">
              <a:spcBef>
                <a:spcPct val="30000"/>
              </a:spcBef>
              <a:defRPr sz="1200">
                <a:solidFill>
                  <a:schemeClr val="tx1"/>
                </a:solidFill>
                <a:latin typeface="Calibri" panose="020F0502020204030204" pitchFamily="34" charset="0"/>
              </a:defRPr>
            </a:lvl3pPr>
            <a:lvl4pPr marL="1600200" indent="-228600" defTabSz="917575" eaLnBrk="0" hangingPunct="0">
              <a:spcBef>
                <a:spcPct val="30000"/>
              </a:spcBef>
              <a:defRPr sz="1200">
                <a:solidFill>
                  <a:schemeClr val="tx1"/>
                </a:solidFill>
                <a:latin typeface="Calibri" panose="020F0502020204030204" pitchFamily="34" charset="0"/>
              </a:defRPr>
            </a:lvl4pPr>
            <a:lvl5pPr marL="2057400" indent="-228600" defTabSz="917575" eaLnBrk="0" hangingPunct="0">
              <a:spcBef>
                <a:spcPct val="30000"/>
              </a:spcBef>
              <a:defRPr sz="12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8A8C75-B258-4880-8A7A-460214ABA50E}" type="slidenum">
              <a:rPr lang="en-GB" altLang="en-US">
                <a:latin typeface="Arial" panose="020B0604020202020204" pitchFamily="34" charset="0"/>
              </a:rPr>
              <a:pPr eaLnBrk="1" hangingPunct="1">
                <a:spcBef>
                  <a:spcPct val="0"/>
                </a:spcBef>
              </a:pPr>
              <a:t>26</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FBAA191-D57A-4238-BB75-0F3B7736B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10BB530-5BA6-471B-8554-A38A709A35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a16="http://schemas.microsoft.com/office/drawing/2014/main" id="{E3136170-BF4D-47E0-B12A-457CAADE43C1}"/>
              </a:ext>
            </a:extLst>
          </p:cNvPr>
          <p:cNvSpPr>
            <a:spLocks noGrp="1"/>
          </p:cNvSpPr>
          <p:nvPr>
            <p:ph type="sldNum" sz="quarter" idx="5"/>
          </p:nvPr>
        </p:nvSpPr>
        <p:spPr/>
        <p:txBody>
          <a:bodyPr/>
          <a:lstStyle>
            <a:lvl1pPr defTabSz="917575" eaLnBrk="0" hangingPunct="0">
              <a:spcBef>
                <a:spcPct val="30000"/>
              </a:spcBef>
              <a:defRPr sz="1200">
                <a:solidFill>
                  <a:schemeClr val="tx1"/>
                </a:solidFill>
                <a:latin typeface="Calibri" panose="020F0502020204030204" pitchFamily="34" charset="0"/>
              </a:defRPr>
            </a:lvl1pPr>
            <a:lvl2pPr marL="742950" indent="-285750" defTabSz="917575" eaLnBrk="0" hangingPunct="0">
              <a:spcBef>
                <a:spcPct val="30000"/>
              </a:spcBef>
              <a:defRPr sz="1200">
                <a:solidFill>
                  <a:schemeClr val="tx1"/>
                </a:solidFill>
                <a:latin typeface="Calibri" panose="020F0502020204030204" pitchFamily="34" charset="0"/>
              </a:defRPr>
            </a:lvl2pPr>
            <a:lvl3pPr marL="1143000" indent="-228600" defTabSz="917575" eaLnBrk="0" hangingPunct="0">
              <a:spcBef>
                <a:spcPct val="30000"/>
              </a:spcBef>
              <a:defRPr sz="1200">
                <a:solidFill>
                  <a:schemeClr val="tx1"/>
                </a:solidFill>
                <a:latin typeface="Calibri" panose="020F0502020204030204" pitchFamily="34" charset="0"/>
              </a:defRPr>
            </a:lvl3pPr>
            <a:lvl4pPr marL="1600200" indent="-228600" defTabSz="917575" eaLnBrk="0" hangingPunct="0">
              <a:spcBef>
                <a:spcPct val="30000"/>
              </a:spcBef>
              <a:defRPr sz="1200">
                <a:solidFill>
                  <a:schemeClr val="tx1"/>
                </a:solidFill>
                <a:latin typeface="Calibri" panose="020F0502020204030204" pitchFamily="34" charset="0"/>
              </a:defRPr>
            </a:lvl4pPr>
            <a:lvl5pPr marL="2057400" indent="-228600" defTabSz="917575" eaLnBrk="0" hangingPunct="0">
              <a:spcBef>
                <a:spcPct val="30000"/>
              </a:spcBef>
              <a:defRPr sz="12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9E9C97-E648-4D7C-9D9B-D450F4878CB0}" type="slidenum">
              <a:rPr lang="en-GB" altLang="en-US">
                <a:latin typeface="Arial" panose="020B0604020202020204" pitchFamily="34" charset="0"/>
              </a:rPr>
              <a:pPr eaLnBrk="1" hangingPunct="1">
                <a:spcBef>
                  <a:spcPct val="0"/>
                </a:spcBef>
              </a:pPr>
              <a:t>27</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b="1" dirty="0">
                <a:latin typeface="Arial" panose="020B0604020202020204" pitchFamily="34" charset="0"/>
              </a:rPr>
              <a:t>Shaper</a:t>
            </a:r>
          </a:p>
          <a:p>
            <a:pPr eaLnBrk="1" hangingPunct="1">
              <a:lnSpc>
                <a:spcPct val="80000"/>
              </a:lnSpc>
            </a:pPr>
            <a:r>
              <a:rPr lang="en-US" altLang="en-US" sz="1200" dirty="0">
                <a:latin typeface="Arial" panose="020B0604020202020204" pitchFamily="34" charset="0"/>
              </a:rPr>
              <a:t>The shaper is a task-focused leader who abounds in nervous energy, who has a high motivation to achieve and for whom winning is the name of the game. The shaper is committed to achieving ends and will ‘shape’ others into achieving the aims of the team. He or she will challenge, argue or disagree and will display aggression in the pursuit of goal achievement. Two or three shapers in a group, according to Belbin, can lead to conflict, aggravation and in-fighting.</a:t>
            </a:r>
          </a:p>
          <a:p>
            <a:pPr eaLnBrk="1" hangingPunct="1">
              <a:lnSpc>
                <a:spcPct val="80000"/>
              </a:lnSpc>
            </a:pPr>
            <a:endParaRPr lang="en-US" altLang="en-US" sz="1200" b="1" dirty="0">
              <a:latin typeface="Arial" panose="020B0604020202020204" pitchFamily="34" charset="0"/>
            </a:endParaRPr>
          </a:p>
          <a:p>
            <a:pPr eaLnBrk="1" hangingPunct="1">
              <a:lnSpc>
                <a:spcPct val="80000"/>
              </a:lnSpc>
            </a:pPr>
            <a:r>
              <a:rPr lang="en-US" altLang="en-US" sz="1200" b="1" dirty="0">
                <a:latin typeface="Arial" panose="020B0604020202020204" pitchFamily="34" charset="0"/>
              </a:rPr>
              <a:t>Implementer</a:t>
            </a:r>
          </a:p>
          <a:p>
            <a:pPr eaLnBrk="1" hangingPunct="1">
              <a:lnSpc>
                <a:spcPct val="80000"/>
              </a:lnSpc>
            </a:pPr>
            <a:r>
              <a:rPr lang="en-US" altLang="en-US" sz="1200" dirty="0">
                <a:latin typeface="Arial" panose="020B0604020202020204" pitchFamily="34" charset="0"/>
              </a:rPr>
              <a:t>The Implementer takes what the other roles have suggested or asked, and turns their ideas into positive action. They are efficient and self-disciplined, and can always be relied on to deliver on time. They are motivated by their loyalty to the team or company, which means that they will often take on jobs everyone else avoids or dislikes. However, they may be seen as closed-minded and inflexible since they will often have difficulty deviating from their own well-thought-out plans.</a:t>
            </a:r>
            <a:endParaRPr lang="en-US" altLang="en-US" sz="1200" b="1" dirty="0">
              <a:latin typeface="Arial" panose="020B0604020202020204" pitchFamily="34" charset="0"/>
            </a:endParaRPr>
          </a:p>
          <a:p>
            <a:pPr eaLnBrk="1" hangingPunct="1">
              <a:lnSpc>
                <a:spcPct val="80000"/>
              </a:lnSpc>
            </a:pPr>
            <a:endParaRPr lang="en-US" altLang="en-US" sz="1200" b="1" dirty="0">
              <a:latin typeface="Arial" panose="020B0604020202020204" pitchFamily="34" charset="0"/>
            </a:endParaRPr>
          </a:p>
          <a:p>
            <a:pPr eaLnBrk="1" hangingPunct="1">
              <a:lnSpc>
                <a:spcPct val="80000"/>
              </a:lnSpc>
            </a:pPr>
            <a:r>
              <a:rPr lang="en-US" altLang="en-US" sz="1200" b="1" dirty="0">
                <a:latin typeface="Arial" panose="020B0604020202020204" pitchFamily="34" charset="0"/>
              </a:rPr>
              <a:t>Completer Finisher</a:t>
            </a:r>
          </a:p>
          <a:p>
            <a:pPr eaLnBrk="1" hangingPunct="1">
              <a:lnSpc>
                <a:spcPct val="80000"/>
              </a:lnSpc>
            </a:pPr>
            <a:r>
              <a:rPr lang="en-US" altLang="en-US" sz="1200" dirty="0">
                <a:latin typeface="Arial" panose="020B0604020202020204" pitchFamily="34" charset="0"/>
              </a:rPr>
              <a:t>The Completer Finisher is a perfectionist and will often go the extra mile to make sure everything is "just right," and the things he or she delivers can be trusted to have been double-checked and then checked again. The Completer Finisher has a strong inward sense of the need for accuracy, rarely needing any encouragement from others because that individual's own high standards are what he or she tries to live up to. They may frustrate their teammates by worrying excessively about minor details and refusing to delegate tasks that they do not trust anyone else to perform.</a:t>
            </a:r>
            <a:endParaRPr lang="en-US" altLang="en-US" sz="1200" b="1" dirty="0">
              <a:latin typeface="Arial" panose="020B0604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BCF96A85-7B12-D143-8C60-4EC8075DB191}" type="slidenum">
              <a:rPr lang="en-US" smtClean="0"/>
              <a:t>30</a:t>
            </a:fld>
            <a:endParaRPr lang="en-US"/>
          </a:p>
        </p:txBody>
      </p:sp>
    </p:spTree>
    <p:extLst>
      <p:ext uri="{BB962C8B-B14F-4D97-AF65-F5344CB8AC3E}">
        <p14:creationId xmlns:p14="http://schemas.microsoft.com/office/powerpoint/2010/main" val="224108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35.png"/><Relationship Id="rId7" Type="http://schemas.openxmlformats.org/officeDocument/2006/relationships/slide" Target="slide3.xml"/><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slide" Target="slide41.xml"/><Relationship Id="rId5" Type="http://schemas.openxmlformats.org/officeDocument/2006/relationships/image" Target="../media/image37.png"/><Relationship Id="rId10" Type="http://schemas.openxmlformats.org/officeDocument/2006/relationships/slide" Target="slide28.xml"/><Relationship Id="rId4" Type="http://schemas.openxmlformats.org/officeDocument/2006/relationships/image" Target="../media/image36.png"/><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3.wmf"/><Relationship Id="rId5" Type="http://schemas.openxmlformats.org/officeDocument/2006/relationships/oleObject" Target="../embeddings/oleObject1.bin"/><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7.svg"/></Relationships>
</file>

<file path=ppt/slides/_rels/slide41.xml.rels><?xml version="1.0" encoding="UTF-8" standalone="yes"?>
<Relationships xmlns="http://schemas.openxmlformats.org/package/2006/relationships"><Relationship Id="rId2" Type="http://schemas.openxmlformats.org/officeDocument/2006/relationships/hyperlink" Target="https://canvas.anglia.ac.uk/courses/34934/assignments/351015"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ennislearningcenter.osu.edu/references/GROUP%20DEV%20ARTICLE.do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www.pmi.org/learning/thought-leadership/pulse/power-skills-redefining-project-succes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mi.org/learning/thought-leadership/ai-impact/shaping-the-future-of-project-management-with-ai" TargetMode="Externa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p:txBody>
          <a:bodyPr>
            <a:normAutofit fontScale="90000"/>
          </a:bodyPr>
          <a:lstStyle/>
          <a:p>
            <a:r>
              <a:rPr lang="en-GB" dirty="0">
                <a:latin typeface="+mj-lt"/>
              </a:rPr>
              <a:t>Session 3.1: </a:t>
            </a:r>
            <a:r>
              <a:rPr lang="en-GB" b="1" i="0" dirty="0">
                <a:solidFill>
                  <a:srgbClr val="071D49"/>
                </a:solidFill>
                <a:effectLst/>
                <a:latin typeface="+mj-lt"/>
              </a:rPr>
              <a:t>Project Leadership and Team Management Skills</a:t>
            </a:r>
            <a:endParaRPr lang="en-GB" dirty="0">
              <a:latin typeface="+mj-lt"/>
            </a:endParaRP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p:txBody>
          <a:bodyPr>
            <a:normAutofit/>
          </a:bodyPr>
          <a:lstStyle/>
          <a:p>
            <a:r>
              <a:rPr lang="en-GB" sz="3200" dirty="0"/>
              <a:t>Dr Andre Samuel</a:t>
            </a:r>
          </a:p>
          <a:p>
            <a:r>
              <a:rPr lang="en-GB" sz="3200" dirty="0"/>
              <a:t>andre.samuel@sam.edu.tt</a:t>
            </a: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994428" y="4747034"/>
            <a:ext cx="9896061" cy="1977205"/>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9A2C-03A8-457C-9E25-CB38DB97DD3F}"/>
              </a:ext>
            </a:extLst>
          </p:cNvPr>
          <p:cNvSpPr>
            <a:spLocks noGrp="1"/>
          </p:cNvSpPr>
          <p:nvPr>
            <p:ph type="ctrTitle"/>
          </p:nvPr>
        </p:nvSpPr>
        <p:spPr/>
        <p:txBody>
          <a:bodyPr/>
          <a:lstStyle/>
          <a:p>
            <a:r>
              <a:rPr lang="en-TT" dirty="0"/>
              <a:t>Project Governance and Leadership</a:t>
            </a:r>
          </a:p>
        </p:txBody>
      </p:sp>
      <p:sp>
        <p:nvSpPr>
          <p:cNvPr id="3" name="Subtitle 2">
            <a:extLst>
              <a:ext uri="{FF2B5EF4-FFF2-40B4-BE49-F238E27FC236}">
                <a16:creationId xmlns:a16="http://schemas.microsoft.com/office/drawing/2014/main" id="{1C557470-11B7-4385-85E3-AE051F3E8DD4}"/>
              </a:ext>
            </a:extLst>
          </p:cNvPr>
          <p:cNvSpPr>
            <a:spLocks noGrp="1"/>
          </p:cNvSpPr>
          <p:nvPr>
            <p:ph type="subTitle" idx="1"/>
          </p:nvPr>
        </p:nvSpPr>
        <p:spPr/>
        <p:txBody>
          <a:bodyPr/>
          <a:lstStyle/>
          <a:p>
            <a:endParaRPr lang="en-TT" dirty="0"/>
          </a:p>
        </p:txBody>
      </p:sp>
    </p:spTree>
    <p:extLst>
      <p:ext uri="{BB962C8B-B14F-4D97-AF65-F5344CB8AC3E}">
        <p14:creationId xmlns:p14="http://schemas.microsoft.com/office/powerpoint/2010/main" val="368838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DDAB-9C58-4E86-B01E-E0C21FA55519}"/>
              </a:ext>
            </a:extLst>
          </p:cNvPr>
          <p:cNvSpPr>
            <a:spLocks noGrp="1"/>
          </p:cNvSpPr>
          <p:nvPr>
            <p:ph type="title"/>
          </p:nvPr>
        </p:nvSpPr>
        <p:spPr/>
        <p:txBody>
          <a:bodyPr/>
          <a:lstStyle/>
          <a:p>
            <a:r>
              <a:rPr lang="en-TT" dirty="0"/>
              <a:t>What is Project Governance?</a:t>
            </a:r>
          </a:p>
        </p:txBody>
      </p:sp>
      <p:sp>
        <p:nvSpPr>
          <p:cNvPr id="3" name="Content Placeholder 2">
            <a:extLst>
              <a:ext uri="{FF2B5EF4-FFF2-40B4-BE49-F238E27FC236}">
                <a16:creationId xmlns:a16="http://schemas.microsoft.com/office/drawing/2014/main" id="{3BD049E7-EF04-40D7-9D6A-B4D3F9A136E1}"/>
              </a:ext>
            </a:extLst>
          </p:cNvPr>
          <p:cNvSpPr>
            <a:spLocks noGrp="1"/>
          </p:cNvSpPr>
          <p:nvPr>
            <p:ph idx="1"/>
          </p:nvPr>
        </p:nvSpPr>
        <p:spPr/>
        <p:txBody>
          <a:bodyPr>
            <a:normAutofit/>
          </a:bodyPr>
          <a:lstStyle/>
          <a:p>
            <a:r>
              <a:rPr lang="en-US" dirty="0"/>
              <a:t>Project governance framework provides the project manager and team with </a:t>
            </a:r>
            <a:r>
              <a:rPr lang="en-US" b="1" dirty="0"/>
              <a:t>structure</a:t>
            </a:r>
          </a:p>
          <a:p>
            <a:r>
              <a:rPr lang="en-US" dirty="0"/>
              <a:t>As such, there needs to be an overall framework for:</a:t>
            </a:r>
          </a:p>
          <a:p>
            <a:pPr lvl="1"/>
            <a:r>
              <a:rPr lang="en-US" dirty="0"/>
              <a:t>making project decisions; </a:t>
            </a:r>
          </a:p>
          <a:p>
            <a:pPr lvl="1"/>
            <a:r>
              <a:rPr lang="en-US" dirty="0"/>
              <a:t>defines roles, responsibilities,</a:t>
            </a:r>
          </a:p>
          <a:p>
            <a:pPr lvl="1"/>
            <a:r>
              <a:rPr lang="en-US" dirty="0"/>
              <a:t>accountabilities for the success of the project</a:t>
            </a:r>
          </a:p>
          <a:p>
            <a:pPr marL="457200" lvl="1" indent="0">
              <a:buNone/>
            </a:pPr>
            <a:r>
              <a:rPr lang="en-US" dirty="0"/>
              <a:t>(PMI 2021)</a:t>
            </a:r>
          </a:p>
          <a:p>
            <a:r>
              <a:rPr lang="en-US" dirty="0"/>
              <a:t>Therefore, the organization’s structure must support the project</a:t>
            </a:r>
          </a:p>
          <a:p>
            <a:endParaRPr lang="en-US" dirty="0"/>
          </a:p>
          <a:p>
            <a:endParaRPr lang="en-TT" dirty="0"/>
          </a:p>
        </p:txBody>
      </p:sp>
    </p:spTree>
    <p:extLst>
      <p:ext uri="{BB962C8B-B14F-4D97-AF65-F5344CB8AC3E}">
        <p14:creationId xmlns:p14="http://schemas.microsoft.com/office/powerpoint/2010/main" val="157512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BB8D-9859-4C6B-8C06-678C1F54871D}"/>
              </a:ext>
            </a:extLst>
          </p:cNvPr>
          <p:cNvSpPr>
            <a:spLocks noGrp="1"/>
          </p:cNvSpPr>
          <p:nvPr>
            <p:ph type="title"/>
          </p:nvPr>
        </p:nvSpPr>
        <p:spPr>
          <a:xfrm>
            <a:off x="814040" y="42862"/>
            <a:ext cx="10560204" cy="1325563"/>
          </a:xfrm>
        </p:spPr>
        <p:txBody>
          <a:bodyPr>
            <a:noAutofit/>
          </a:bodyPr>
          <a:lstStyle/>
          <a:p>
            <a:r>
              <a:rPr lang="en-GB" sz="3200" dirty="0"/>
              <a:t>Project Governance and Internal Project Team </a:t>
            </a:r>
            <a:br>
              <a:rPr lang="en-GB" sz="3200" dirty="0"/>
            </a:br>
            <a:r>
              <a:rPr lang="en-GB" sz="1800" dirty="0"/>
              <a:t>(adapted from Maylor, 2017, pp. 62)</a:t>
            </a:r>
            <a:endParaRPr lang="en-GB" sz="3200" dirty="0"/>
          </a:p>
        </p:txBody>
      </p:sp>
      <p:graphicFrame>
        <p:nvGraphicFramePr>
          <p:cNvPr id="5" name="Table 4">
            <a:extLst>
              <a:ext uri="{FF2B5EF4-FFF2-40B4-BE49-F238E27FC236}">
                <a16:creationId xmlns:a16="http://schemas.microsoft.com/office/drawing/2014/main" id="{AE8F2FDA-6609-47DB-81FA-5CE545836467}"/>
              </a:ext>
            </a:extLst>
          </p:cNvPr>
          <p:cNvGraphicFramePr>
            <a:graphicFrameLocks noGrp="1"/>
          </p:cNvGraphicFramePr>
          <p:nvPr/>
        </p:nvGraphicFramePr>
        <p:xfrm>
          <a:off x="588668" y="1992676"/>
          <a:ext cx="8896563" cy="1611285"/>
        </p:xfrm>
        <a:graphic>
          <a:graphicData uri="http://schemas.openxmlformats.org/drawingml/2006/table">
            <a:tbl>
              <a:tblPr firstRow="1" bandRow="1">
                <a:tableStyleId>{00A15C55-8517-42AA-B614-E9B94910E393}</a:tableStyleId>
              </a:tblPr>
              <a:tblGrid>
                <a:gridCol w="2965521">
                  <a:extLst>
                    <a:ext uri="{9D8B030D-6E8A-4147-A177-3AD203B41FA5}">
                      <a16:colId xmlns:a16="http://schemas.microsoft.com/office/drawing/2014/main" val="20000"/>
                    </a:ext>
                  </a:extLst>
                </a:gridCol>
                <a:gridCol w="2965521">
                  <a:extLst>
                    <a:ext uri="{9D8B030D-6E8A-4147-A177-3AD203B41FA5}">
                      <a16:colId xmlns:a16="http://schemas.microsoft.com/office/drawing/2014/main" val="20001"/>
                    </a:ext>
                  </a:extLst>
                </a:gridCol>
                <a:gridCol w="2965521">
                  <a:extLst>
                    <a:ext uri="{9D8B030D-6E8A-4147-A177-3AD203B41FA5}">
                      <a16:colId xmlns:a16="http://schemas.microsoft.com/office/drawing/2014/main" val="20002"/>
                    </a:ext>
                  </a:extLst>
                </a:gridCol>
              </a:tblGrid>
              <a:tr h="641617">
                <a:tc>
                  <a:txBody>
                    <a:bodyPr/>
                    <a:lstStyle/>
                    <a:p>
                      <a:pPr algn="ctr">
                        <a:spcBef>
                          <a:spcPts val="200"/>
                        </a:spcBef>
                        <a:spcAft>
                          <a:spcPts val="200"/>
                        </a:spcAft>
                      </a:pPr>
                      <a:endParaRPr lang="en-GB" sz="1600" dirty="0">
                        <a:latin typeface="Raleway" panose="020B0503030101060003" pitchFamily="34" charset="0"/>
                      </a:endParaRPr>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1600" dirty="0">
                          <a:latin typeface="Raleway" panose="020B0503030101060003" pitchFamily="34" charset="0"/>
                        </a:rPr>
                        <a:t>PROJECT BOARD/PROJECT</a:t>
                      </a:r>
                      <a:r>
                        <a:rPr lang="en-GB" sz="1600" baseline="0" dirty="0">
                          <a:latin typeface="Raleway" panose="020B0503030101060003" pitchFamily="34" charset="0"/>
                        </a:rPr>
                        <a:t> STEERING GROUP</a:t>
                      </a:r>
                      <a:endParaRPr lang="en-GB" sz="1600" dirty="0">
                        <a:latin typeface="Raleway" panose="020B05030301010600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Bef>
                          <a:spcPts val="200"/>
                        </a:spcBef>
                        <a:spcAft>
                          <a:spcPts val="200"/>
                        </a:spcAft>
                      </a:pPr>
                      <a:endParaRPr lang="en-GB" sz="1600" dirty="0">
                        <a:latin typeface="Raleway" panose="020B0503030101060003"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451508">
                <a:tc>
                  <a:txBody>
                    <a:bodyPr/>
                    <a:lstStyle/>
                    <a:p>
                      <a:pPr algn="ctr">
                        <a:spcBef>
                          <a:spcPts val="200"/>
                        </a:spcBef>
                        <a:spcAft>
                          <a:spcPts val="200"/>
                        </a:spcAft>
                      </a:pPr>
                      <a:r>
                        <a:rPr lang="en-GB" sz="1600" b="1" dirty="0">
                          <a:latin typeface="Raleway" panose="020B0503030101060003" pitchFamily="34" charset="0"/>
                        </a:rPr>
                        <a:t>USER REPRESENTATIVE</a:t>
                      </a: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PROJECT SPONSOR</a:t>
                      </a:r>
                      <a:endParaRPr lang="en-GB" sz="1600" b="1" i="0" u="none" strike="noStrike" kern="1200" baseline="0" dirty="0">
                        <a:solidFill>
                          <a:schemeClr val="dk1"/>
                        </a:solidFill>
                        <a:latin typeface="Raleway" panose="020B0503030101060003" pitchFamily="34" charset="0"/>
                        <a:ea typeface="+mn-ea"/>
                        <a:cs typeface="+mn-cs"/>
                      </a:endParaRP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SUPPLIER REPRESENTATIVE</a:t>
                      </a:r>
                      <a:endParaRPr lang="en-GB" sz="1600" b="1" i="0" u="none" strike="noStrike" kern="1200" baseline="0" dirty="0">
                        <a:solidFill>
                          <a:schemeClr val="dk1"/>
                        </a:solidFill>
                        <a:latin typeface="Raleway" panose="020B0503030101060003" pitchFamily="34" charset="0"/>
                        <a:ea typeface="+mn-ea"/>
                        <a:cs typeface="+mn-cs"/>
                      </a:endParaRPr>
                    </a:p>
                  </a:txBody>
                  <a:tcPr/>
                </a:tc>
                <a:extLst>
                  <a:ext uri="{0D108BD9-81ED-4DB2-BD59-A6C34878D82A}">
                    <a16:rowId xmlns:a16="http://schemas.microsoft.com/office/drawing/2014/main" val="10001"/>
                  </a:ext>
                </a:extLst>
              </a:tr>
              <a:tr h="443840">
                <a:tc>
                  <a:txBody>
                    <a:bodyPr/>
                    <a:lstStyle/>
                    <a:p>
                      <a:pPr>
                        <a:spcBef>
                          <a:spcPts val="200"/>
                        </a:spcBef>
                        <a:spcAft>
                          <a:spcPts val="200"/>
                        </a:spcAft>
                      </a:pPr>
                      <a:r>
                        <a:rPr lang="en-GB" sz="1400" dirty="0">
                          <a:latin typeface="Raleway" panose="020B0503030101060003" pitchFamily="34" charset="0"/>
                        </a:rPr>
                        <a:t>Senior User</a:t>
                      </a:r>
                    </a:p>
                  </a:txBody>
                  <a:tcPr/>
                </a:tc>
                <a:tc>
                  <a:txBody>
                    <a:bodyPr/>
                    <a:lstStyle/>
                    <a:p>
                      <a:pPr rtl="0">
                        <a:spcBef>
                          <a:spcPts val="200"/>
                        </a:spcBef>
                        <a:spcAft>
                          <a:spcPts val="200"/>
                        </a:spcAft>
                      </a:pPr>
                      <a:r>
                        <a:rPr lang="en-GB" sz="1400" u="none" strike="noStrike" kern="1200" baseline="0" dirty="0">
                          <a:latin typeface="Raleway" panose="020B0503030101060003" pitchFamily="34" charset="0"/>
                        </a:rPr>
                        <a:t>Executive/Senior responsible Owner</a:t>
                      </a:r>
                    </a:p>
                  </a:txBody>
                  <a:tcPr/>
                </a:tc>
                <a:tc>
                  <a:txBody>
                    <a:bodyPr/>
                    <a:lstStyle/>
                    <a:p>
                      <a:pPr>
                        <a:spcBef>
                          <a:spcPts val="200"/>
                        </a:spcBef>
                        <a:spcAft>
                          <a:spcPts val="200"/>
                        </a:spcAft>
                      </a:pPr>
                      <a:r>
                        <a:rPr lang="en-GB" sz="1400" dirty="0">
                          <a:latin typeface="Raleway" panose="020B0503030101060003" pitchFamily="34" charset="0"/>
                        </a:rPr>
                        <a:t>Senior Supplier</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68BA3D0-8259-4DD9-A196-6ABD16C079D6}"/>
              </a:ext>
            </a:extLst>
          </p:cNvPr>
          <p:cNvGraphicFramePr>
            <a:graphicFrameLocks noGrp="1"/>
          </p:cNvGraphicFramePr>
          <p:nvPr/>
        </p:nvGraphicFramePr>
        <p:xfrm>
          <a:off x="68044" y="3715166"/>
          <a:ext cx="2133595" cy="1432560"/>
        </p:xfrm>
        <a:graphic>
          <a:graphicData uri="http://schemas.openxmlformats.org/drawingml/2006/table">
            <a:tbl>
              <a:tblPr firstRow="1" bandRow="1">
                <a:tableStyleId>{F5AB1C69-6EDB-4FF4-983F-18BD219EF322}</a:tableStyleId>
              </a:tblPr>
              <a:tblGrid>
                <a:gridCol w="2133595">
                  <a:extLst>
                    <a:ext uri="{9D8B030D-6E8A-4147-A177-3AD203B41FA5}">
                      <a16:colId xmlns:a16="http://schemas.microsoft.com/office/drawing/2014/main" val="20000"/>
                    </a:ext>
                  </a:extLst>
                </a:gridCol>
              </a:tblGrid>
              <a:tr h="370840">
                <a:tc>
                  <a:txBody>
                    <a:bodyPr/>
                    <a:lstStyle/>
                    <a:p>
                      <a:pPr algn="ctr"/>
                      <a:r>
                        <a:rPr lang="en-GB" dirty="0">
                          <a:solidFill>
                            <a:srgbClr val="FFFFFF"/>
                          </a:solidFill>
                        </a:rPr>
                        <a:t>CHANGE BOARD</a:t>
                      </a:r>
                    </a:p>
                    <a:p>
                      <a:pPr marL="285750" indent="-285750">
                        <a:buFont typeface="Arial" pitchFamily="34" charset="0"/>
                        <a:buChar char="•"/>
                      </a:pPr>
                      <a:r>
                        <a:rPr lang="en-GB" sz="1400" dirty="0">
                          <a:solidFill>
                            <a:srgbClr val="FFFFFF"/>
                          </a:solidFill>
                        </a:rPr>
                        <a:t>Delegated authority</a:t>
                      </a:r>
                    </a:p>
                    <a:p>
                      <a:pPr marL="285750" indent="-285750">
                        <a:buFont typeface="Arial" pitchFamily="34" charset="0"/>
                        <a:buChar char="•"/>
                      </a:pPr>
                      <a:r>
                        <a:rPr lang="en-GB" sz="1400" dirty="0">
                          <a:solidFill>
                            <a:srgbClr val="FFFFFF"/>
                          </a:solidFill>
                        </a:rPr>
                        <a:t>Technical capability</a:t>
                      </a:r>
                    </a:p>
                    <a:p>
                      <a:pPr marL="0" indent="0">
                        <a:buFont typeface="Arial" pitchFamily="34" charset="0"/>
                        <a:buNone/>
                      </a:pPr>
                      <a:endParaRPr lang="en-GB" sz="1400"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35"/>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B0B79B6D-5086-4E6F-8859-5EF468AFED40}"/>
              </a:ext>
            </a:extLst>
          </p:cNvPr>
          <p:cNvGraphicFramePr>
            <a:graphicFrameLocks noGrp="1"/>
          </p:cNvGraphicFramePr>
          <p:nvPr/>
        </p:nvGraphicFramePr>
        <p:xfrm>
          <a:off x="2506435" y="5015791"/>
          <a:ext cx="2224767" cy="1767840"/>
        </p:xfrm>
        <a:graphic>
          <a:graphicData uri="http://schemas.openxmlformats.org/drawingml/2006/table">
            <a:tbl>
              <a:tblPr firstRow="1" bandRow="1">
                <a:tableStyleId>{F5AB1C69-6EDB-4FF4-983F-18BD219EF322}</a:tableStyleId>
              </a:tblPr>
              <a:tblGrid>
                <a:gridCol w="2224767">
                  <a:extLst>
                    <a:ext uri="{9D8B030D-6E8A-4147-A177-3AD203B41FA5}">
                      <a16:colId xmlns:a16="http://schemas.microsoft.com/office/drawing/2014/main" val="20000"/>
                    </a:ext>
                  </a:extLst>
                </a:gridCol>
              </a:tblGrid>
              <a:tr h="1681621">
                <a:tc>
                  <a:txBody>
                    <a:bodyPr/>
                    <a:lstStyle/>
                    <a:p>
                      <a:pPr algn="ctr"/>
                      <a:r>
                        <a:rPr lang="en-GB" dirty="0">
                          <a:solidFill>
                            <a:schemeClr val="tx1"/>
                          </a:solidFill>
                        </a:rPr>
                        <a:t>PROJECT MANAGEMENT OFFICE</a:t>
                      </a:r>
                    </a:p>
                    <a:p>
                      <a:pPr marL="285750" indent="-285750">
                        <a:buFont typeface="Arial" pitchFamily="34" charset="0"/>
                        <a:buChar char="•"/>
                      </a:pPr>
                      <a:r>
                        <a:rPr lang="en-GB" sz="1400" dirty="0">
                          <a:solidFill>
                            <a:schemeClr val="tx1"/>
                          </a:solidFill>
                        </a:rPr>
                        <a:t>Admin support</a:t>
                      </a:r>
                    </a:p>
                    <a:p>
                      <a:pPr marL="285750" indent="-285750">
                        <a:buFont typeface="Arial" pitchFamily="34" charset="0"/>
                        <a:buChar char="•"/>
                      </a:pPr>
                      <a:r>
                        <a:rPr lang="en-GB" sz="1400" dirty="0">
                          <a:solidFill>
                            <a:schemeClr val="tx1"/>
                          </a:solidFill>
                        </a:rPr>
                        <a:t>Technical support</a:t>
                      </a:r>
                    </a:p>
                    <a:p>
                      <a:pPr marL="285750" indent="-285750">
                        <a:buFont typeface="Arial" pitchFamily="34" charset="0"/>
                        <a:buChar char="•"/>
                      </a:pPr>
                      <a:r>
                        <a:rPr lang="en-GB" sz="1400" dirty="0">
                          <a:solidFill>
                            <a:schemeClr val="tx1"/>
                          </a:solidFill>
                        </a:rPr>
                        <a:t>Configuration management</a:t>
                      </a:r>
                    </a:p>
                  </a:txBody>
                  <a:tcPr>
                    <a:solidFill>
                      <a:schemeClr val="accent6">
                        <a:lumMod val="50000"/>
                      </a:schemeClr>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E1D8262D-52C9-4422-8CC4-71D4D013FB73}"/>
              </a:ext>
            </a:extLst>
          </p:cNvPr>
          <p:cNvGraphicFramePr>
            <a:graphicFrameLocks noGrp="1"/>
          </p:cNvGraphicFramePr>
          <p:nvPr>
            <p:extLst>
              <p:ext uri="{D42A27DB-BD31-4B8C-83A1-F6EECF244321}">
                <p14:modId xmlns:p14="http://schemas.microsoft.com/office/powerpoint/2010/main" val="3968561683"/>
              </p:ext>
            </p:extLst>
          </p:nvPr>
        </p:nvGraphicFramePr>
        <p:xfrm>
          <a:off x="3635572" y="3746675"/>
          <a:ext cx="2795954" cy="822960"/>
        </p:xfrm>
        <a:graphic>
          <a:graphicData uri="http://schemas.openxmlformats.org/drawingml/2006/table">
            <a:tbl>
              <a:tblPr firstRow="1" bandRow="1">
                <a:tableStyleId>{3C2FFA5D-87B4-456A-9821-1D502468CF0F}</a:tableStyleId>
              </a:tblPr>
              <a:tblGrid>
                <a:gridCol w="2795954">
                  <a:extLst>
                    <a:ext uri="{9D8B030D-6E8A-4147-A177-3AD203B41FA5}">
                      <a16:colId xmlns:a16="http://schemas.microsoft.com/office/drawing/2014/main" val="20000"/>
                    </a:ext>
                  </a:extLst>
                </a:gridCol>
              </a:tblGrid>
              <a:tr h="426427">
                <a:tc>
                  <a:txBody>
                    <a:bodyPr/>
                    <a:lstStyle/>
                    <a:p>
                      <a:pPr algn="ctr"/>
                      <a:r>
                        <a:rPr lang="en-GB" sz="2400" dirty="0">
                          <a:solidFill>
                            <a:schemeClr val="accent6"/>
                          </a:solidFill>
                        </a:rPr>
                        <a:t>PROJECT MANAGER</a:t>
                      </a:r>
                    </a:p>
                  </a:txBody>
                  <a:tcPr>
                    <a:solidFill>
                      <a:srgbClr val="C00000"/>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4B7778DE-A5BD-49DE-9F9C-74B4BCF2BE91}"/>
              </a:ext>
            </a:extLst>
          </p:cNvPr>
          <p:cNvGraphicFramePr>
            <a:graphicFrameLocks noGrp="1"/>
          </p:cNvGraphicFramePr>
          <p:nvPr/>
        </p:nvGraphicFramePr>
        <p:xfrm>
          <a:off x="49303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F8E9BA5D-399C-40A6-8CA6-CFEB3FD58544}"/>
              </a:ext>
            </a:extLst>
          </p:cNvPr>
          <p:cNvGraphicFramePr>
            <a:graphicFrameLocks noGrp="1"/>
          </p:cNvGraphicFramePr>
          <p:nvPr/>
        </p:nvGraphicFramePr>
        <p:xfrm>
          <a:off x="68734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863FB617-3007-407D-BAEA-D8CBCD67609E}"/>
              </a:ext>
            </a:extLst>
          </p:cNvPr>
          <p:cNvGraphicFramePr>
            <a:graphicFrameLocks noGrp="1"/>
          </p:cNvGraphicFramePr>
          <p:nvPr/>
        </p:nvGraphicFramePr>
        <p:xfrm>
          <a:off x="49303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0E207E1-EBA9-4A7E-9B1C-D03898D76BF8}"/>
              </a:ext>
            </a:extLst>
          </p:cNvPr>
          <p:cNvGraphicFramePr>
            <a:graphicFrameLocks noGrp="1"/>
          </p:cNvGraphicFramePr>
          <p:nvPr/>
        </p:nvGraphicFramePr>
        <p:xfrm>
          <a:off x="68734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B6D43F42-7E2A-4C81-AE9D-D62647EAFBCB}"/>
              </a:ext>
              <a:ext uri="{C183D7F6-B498-43B3-948B-1728B52AA6E4}">
                <adec:decorative xmlns:adec="http://schemas.microsoft.com/office/drawing/2017/decorative" val="1"/>
              </a:ext>
            </a:extLst>
          </p:cNvPr>
          <p:cNvCxnSpPr>
            <a:stCxn id="9" idx="2"/>
            <a:endCxn id="11" idx="0"/>
          </p:cNvCxnSpPr>
          <p:nvPr/>
        </p:nvCxnSpPr>
        <p:spPr>
          <a:xfrm>
            <a:off x="57275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69EB86-B696-4194-98A6-2DAAD25715EE}"/>
              </a:ext>
              <a:ext uri="{C183D7F6-B498-43B3-948B-1728B52AA6E4}">
                <adec:decorative xmlns:adec="http://schemas.microsoft.com/office/drawing/2017/decorative" val="1"/>
              </a:ext>
            </a:extLst>
          </p:cNvPr>
          <p:cNvCxnSpPr>
            <a:stCxn id="10" idx="2"/>
            <a:endCxn id="12" idx="0"/>
          </p:cNvCxnSpPr>
          <p:nvPr/>
        </p:nvCxnSpPr>
        <p:spPr>
          <a:xfrm>
            <a:off x="76706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22">
            <a:extLst>
              <a:ext uri="{FF2B5EF4-FFF2-40B4-BE49-F238E27FC236}">
                <a16:creationId xmlns:a16="http://schemas.microsoft.com/office/drawing/2014/main" id="{9B43E3DE-0ABD-493E-AD05-2FB994658337}"/>
              </a:ext>
              <a:ext uri="{C183D7F6-B498-43B3-948B-1728B52AA6E4}">
                <adec:decorative xmlns:adec="http://schemas.microsoft.com/office/drawing/2017/decorative" val="1"/>
              </a:ext>
            </a:extLst>
          </p:cNvPr>
          <p:cNvCxnSpPr>
            <a:cxnSpLocks/>
            <a:stCxn id="8" idx="2"/>
            <a:endCxn id="9" idx="0"/>
          </p:cNvCxnSpPr>
          <p:nvPr/>
        </p:nvCxnSpPr>
        <p:spPr>
          <a:xfrm rot="16200000" flipH="1">
            <a:off x="5159971" y="4443212"/>
            <a:ext cx="441156" cy="69400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Elbow Connector 25">
            <a:extLst>
              <a:ext uri="{FF2B5EF4-FFF2-40B4-BE49-F238E27FC236}">
                <a16:creationId xmlns:a16="http://schemas.microsoft.com/office/drawing/2014/main" id="{952E2163-447F-40DA-93BC-1FF21B9CDB33}"/>
              </a:ext>
              <a:ext uri="{C183D7F6-B498-43B3-948B-1728B52AA6E4}">
                <adec:decorative xmlns:adec="http://schemas.microsoft.com/office/drawing/2017/decorative" val="1"/>
              </a:ext>
            </a:extLst>
          </p:cNvPr>
          <p:cNvCxnSpPr>
            <a:cxnSpLocks/>
            <a:stCxn id="8" idx="2"/>
            <a:endCxn id="10" idx="0"/>
          </p:cNvCxnSpPr>
          <p:nvPr/>
        </p:nvCxnSpPr>
        <p:spPr>
          <a:xfrm rot="16200000" flipH="1">
            <a:off x="6131521" y="3471662"/>
            <a:ext cx="441156" cy="263710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79CB95-CC35-4035-9D63-65B409B10D9F}"/>
              </a:ext>
              <a:ext uri="{C183D7F6-B498-43B3-948B-1728B52AA6E4}">
                <adec:decorative xmlns:adec="http://schemas.microsoft.com/office/drawing/2017/decorative" val="1"/>
              </a:ext>
            </a:extLst>
          </p:cNvPr>
          <p:cNvCxnSpPr>
            <a:cxnSpLocks/>
            <a:stCxn id="5" idx="2"/>
            <a:endCxn id="8" idx="0"/>
          </p:cNvCxnSpPr>
          <p:nvPr/>
        </p:nvCxnSpPr>
        <p:spPr>
          <a:xfrm flipH="1">
            <a:off x="5033549" y="3603961"/>
            <a:ext cx="3400" cy="142714"/>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Elbow Connector 37">
            <a:extLst>
              <a:ext uri="{FF2B5EF4-FFF2-40B4-BE49-F238E27FC236}">
                <a16:creationId xmlns:a16="http://schemas.microsoft.com/office/drawing/2014/main" id="{ECFCF19D-A7BC-457F-A3D8-2CB7B23011A0}"/>
              </a:ext>
              <a:ext uri="{C183D7F6-B498-43B3-948B-1728B52AA6E4}">
                <adec:decorative xmlns:adec="http://schemas.microsoft.com/office/drawing/2017/decorative" val="1"/>
              </a:ext>
            </a:extLst>
          </p:cNvPr>
          <p:cNvCxnSpPr>
            <a:cxnSpLocks/>
            <a:stCxn id="5" idx="1"/>
            <a:endCxn id="6" idx="0"/>
          </p:cNvCxnSpPr>
          <p:nvPr/>
        </p:nvCxnSpPr>
        <p:spPr>
          <a:xfrm rot="10800000" flipH="1" flipV="1">
            <a:off x="588667" y="2798318"/>
            <a:ext cx="546173" cy="916848"/>
          </a:xfrm>
          <a:prstGeom prst="bentConnector4">
            <a:avLst>
              <a:gd name="adj1" fmla="val -41855"/>
              <a:gd name="adj2" fmla="val 9393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5E5ABF7B-F292-4BB8-A496-06B907CBC98E}"/>
              </a:ext>
            </a:extLst>
          </p:cNvPr>
          <p:cNvGraphicFramePr>
            <a:graphicFrameLocks noGrp="1"/>
          </p:cNvGraphicFramePr>
          <p:nvPr/>
        </p:nvGraphicFramePr>
        <p:xfrm>
          <a:off x="3271633" y="1339846"/>
          <a:ext cx="3541491" cy="426427"/>
        </p:xfrm>
        <a:graphic>
          <a:graphicData uri="http://schemas.openxmlformats.org/drawingml/2006/table">
            <a:tbl>
              <a:tblPr firstRow="1" bandRow="1">
                <a:effectLst>
                  <a:outerShdw blurRad="50800" dist="38100" dir="8100000" algn="tr" rotWithShape="0">
                    <a:prstClr val="black">
                      <a:alpha val="40000"/>
                    </a:prstClr>
                  </a:outerShdw>
                </a:effectLst>
                <a:tableStyleId>{3C2FFA5D-87B4-456A-9821-1D502468CF0F}</a:tableStyleId>
              </a:tblPr>
              <a:tblGrid>
                <a:gridCol w="3541491">
                  <a:extLst>
                    <a:ext uri="{9D8B030D-6E8A-4147-A177-3AD203B41FA5}">
                      <a16:colId xmlns:a16="http://schemas.microsoft.com/office/drawing/2014/main" val="20000"/>
                    </a:ext>
                  </a:extLst>
                </a:gridCol>
              </a:tblGrid>
              <a:tr h="426427">
                <a:tc>
                  <a:txBody>
                    <a:bodyPr/>
                    <a:lstStyle/>
                    <a:p>
                      <a:pPr algn="ctr"/>
                      <a:r>
                        <a:rPr lang="en-GB" dirty="0"/>
                        <a:t>PROGRAMME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29" name="Straight Arrow Connector 28">
            <a:extLst>
              <a:ext uri="{FF2B5EF4-FFF2-40B4-BE49-F238E27FC236}">
                <a16:creationId xmlns:a16="http://schemas.microsoft.com/office/drawing/2014/main" id="{E1D13AD7-08A3-4F2A-935B-196F0B4D96E2}"/>
              </a:ext>
              <a:ext uri="{C183D7F6-B498-43B3-948B-1728B52AA6E4}">
                <adec:decorative xmlns:adec="http://schemas.microsoft.com/office/drawing/2017/decorative" val="1"/>
              </a:ext>
            </a:extLst>
          </p:cNvPr>
          <p:cNvCxnSpPr>
            <a:cxnSpLocks/>
            <a:stCxn id="27" idx="2"/>
            <a:endCxn id="5" idx="0"/>
          </p:cNvCxnSpPr>
          <p:nvPr/>
        </p:nvCxnSpPr>
        <p:spPr>
          <a:xfrm flipH="1">
            <a:off x="5036949" y="1766273"/>
            <a:ext cx="5429" cy="226403"/>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9C56BDC-3A03-469F-AF80-5AD0CF10F98D}"/>
              </a:ext>
            </a:extLst>
          </p:cNvPr>
          <p:cNvGraphicFramePr>
            <a:graphicFrameLocks noGrp="1"/>
          </p:cNvGraphicFramePr>
          <p:nvPr/>
        </p:nvGraphicFramePr>
        <p:xfrm>
          <a:off x="10255387" y="2347039"/>
          <a:ext cx="1610442" cy="914400"/>
        </p:xfrm>
        <a:graphic>
          <a:graphicData uri="http://schemas.openxmlformats.org/drawingml/2006/table">
            <a:tbl>
              <a:tblPr firstRow="1" bandRow="1">
                <a:tableStyleId>{3C2FFA5D-87B4-456A-9821-1D502468CF0F}</a:tableStyleId>
              </a:tblPr>
              <a:tblGrid>
                <a:gridCol w="1610442">
                  <a:extLst>
                    <a:ext uri="{9D8B030D-6E8A-4147-A177-3AD203B41FA5}">
                      <a16:colId xmlns:a16="http://schemas.microsoft.com/office/drawing/2014/main" val="20000"/>
                    </a:ext>
                  </a:extLst>
                </a:gridCol>
              </a:tblGrid>
              <a:tr h="426427">
                <a:tc>
                  <a:txBody>
                    <a:bodyPr/>
                    <a:lstStyle/>
                    <a:p>
                      <a:pPr algn="ctr"/>
                      <a:r>
                        <a:rPr lang="en-GB" dirty="0"/>
                        <a:t>TECHNICAL ADVISORY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32" name="Straight Arrow Connector 31">
            <a:extLst>
              <a:ext uri="{FF2B5EF4-FFF2-40B4-BE49-F238E27FC236}">
                <a16:creationId xmlns:a16="http://schemas.microsoft.com/office/drawing/2014/main" id="{6BF235C0-3973-4208-9391-C3651E9B7B98}"/>
              </a:ext>
              <a:ext uri="{C183D7F6-B498-43B3-948B-1728B52AA6E4}">
                <adec:decorative xmlns:adec="http://schemas.microsoft.com/office/drawing/2017/decorative" val="1"/>
              </a:ext>
            </a:extLst>
          </p:cNvPr>
          <p:cNvCxnSpPr>
            <a:cxnSpLocks/>
            <a:stCxn id="30" idx="1"/>
            <a:endCxn id="5" idx="3"/>
          </p:cNvCxnSpPr>
          <p:nvPr/>
        </p:nvCxnSpPr>
        <p:spPr>
          <a:xfrm flipH="1" flipV="1">
            <a:off x="9485231" y="2798318"/>
            <a:ext cx="770156" cy="5921"/>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Elbow Connector 25">
            <a:extLst>
              <a:ext uri="{FF2B5EF4-FFF2-40B4-BE49-F238E27FC236}">
                <a16:creationId xmlns:a16="http://schemas.microsoft.com/office/drawing/2014/main" id="{F17E244C-85C6-4143-8189-CD5C9EED0D4E}"/>
              </a:ext>
              <a:ext uri="{C183D7F6-B498-43B3-948B-1728B52AA6E4}">
                <adec:decorative xmlns:adec="http://schemas.microsoft.com/office/drawing/2017/decorative" val="1"/>
              </a:ext>
            </a:extLst>
          </p:cNvPr>
          <p:cNvCxnSpPr>
            <a:cxnSpLocks/>
            <a:stCxn id="8" idx="2"/>
            <a:endCxn id="7" idx="0"/>
          </p:cNvCxnSpPr>
          <p:nvPr/>
        </p:nvCxnSpPr>
        <p:spPr>
          <a:xfrm rot="5400000">
            <a:off x="4103106" y="4085348"/>
            <a:ext cx="446156" cy="141473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1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080" y="318859"/>
            <a:ext cx="11303515" cy="1325563"/>
          </a:xfrm>
        </p:spPr>
        <p:txBody>
          <a:bodyPr>
            <a:normAutofit/>
          </a:bodyPr>
          <a:lstStyle/>
          <a:p>
            <a:r>
              <a:rPr lang="en-TT" sz="4000" dirty="0"/>
              <a:t>Integration of Governance using a Matrix Structure</a:t>
            </a:r>
          </a:p>
        </p:txBody>
      </p:sp>
      <p:pic>
        <p:nvPicPr>
          <p:cNvPr id="4" name="Content Placeholder 3"/>
          <p:cNvPicPr>
            <a:picLocks noGrp="1" noChangeAspect="1"/>
          </p:cNvPicPr>
          <p:nvPr>
            <p:ph idx="1"/>
          </p:nvPr>
        </p:nvPicPr>
        <p:blipFill>
          <a:blip r:embed="rId2"/>
          <a:stretch>
            <a:fillRect/>
          </a:stretch>
        </p:blipFill>
        <p:spPr>
          <a:xfrm>
            <a:off x="2201662" y="2098251"/>
            <a:ext cx="7319977" cy="4252044"/>
          </a:xfrm>
          <a:prstGeom prst="rect">
            <a:avLst/>
          </a:prstGeom>
        </p:spPr>
      </p:pic>
      <p:sp>
        <p:nvSpPr>
          <p:cNvPr id="5" name="TextBox 4">
            <a:extLst>
              <a:ext uri="{FF2B5EF4-FFF2-40B4-BE49-F238E27FC236}">
                <a16:creationId xmlns:a16="http://schemas.microsoft.com/office/drawing/2014/main" id="{DA3D2A41-6CC6-4E42-BD2D-B69D65EF627E}"/>
              </a:ext>
            </a:extLst>
          </p:cNvPr>
          <p:cNvSpPr txBox="1"/>
          <p:nvPr/>
        </p:nvSpPr>
        <p:spPr>
          <a:xfrm>
            <a:off x="2058521" y="6330515"/>
            <a:ext cx="4572000" cy="369332"/>
          </a:xfrm>
          <a:prstGeom prst="rect">
            <a:avLst/>
          </a:prstGeom>
          <a:noFill/>
        </p:spPr>
        <p:txBody>
          <a:bodyPr wrap="square">
            <a:spAutoFit/>
          </a:bodyPr>
          <a:lstStyle/>
          <a:p>
            <a:r>
              <a:rPr lang="en-TT" dirty="0"/>
              <a:t>Lock (2007) </a:t>
            </a:r>
          </a:p>
        </p:txBody>
      </p:sp>
    </p:spTree>
    <p:extLst>
      <p:ext uri="{BB962C8B-B14F-4D97-AF65-F5344CB8AC3E}">
        <p14:creationId xmlns:p14="http://schemas.microsoft.com/office/powerpoint/2010/main" val="14512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C8B9-B218-4B7F-9CF0-96E59BAFFB2E}"/>
              </a:ext>
            </a:extLst>
          </p:cNvPr>
          <p:cNvSpPr>
            <a:spLocks noGrp="1"/>
          </p:cNvSpPr>
          <p:nvPr>
            <p:ph type="title"/>
          </p:nvPr>
        </p:nvSpPr>
        <p:spPr>
          <a:xfrm>
            <a:off x="3136797" y="61913"/>
            <a:ext cx="7689953" cy="1325562"/>
          </a:xfrm>
        </p:spPr>
        <p:txBody>
          <a:bodyPr/>
          <a:lstStyle/>
          <a:p>
            <a:r>
              <a:rPr lang="en-GB" dirty="0"/>
              <a:t>Project Leadership</a:t>
            </a:r>
          </a:p>
        </p:txBody>
      </p:sp>
      <p:sp>
        <p:nvSpPr>
          <p:cNvPr id="3" name="Content Placeholder 2">
            <a:extLst>
              <a:ext uri="{FF2B5EF4-FFF2-40B4-BE49-F238E27FC236}">
                <a16:creationId xmlns:a16="http://schemas.microsoft.com/office/drawing/2014/main" id="{B9066EE5-D384-4783-B5EA-8911EBC9BC11}"/>
              </a:ext>
            </a:extLst>
          </p:cNvPr>
          <p:cNvSpPr>
            <a:spLocks noGrp="1"/>
          </p:cNvSpPr>
          <p:nvPr>
            <p:ph idx="1"/>
          </p:nvPr>
        </p:nvSpPr>
        <p:spPr>
          <a:xfrm>
            <a:off x="838200" y="1825625"/>
            <a:ext cx="10515600" cy="4351338"/>
          </a:xfrm>
        </p:spPr>
        <p:txBody>
          <a:bodyPr>
            <a:normAutofit/>
          </a:bodyPr>
          <a:lstStyle/>
          <a:p>
            <a:pPr marL="0" indent="0">
              <a:buNone/>
            </a:pPr>
            <a:r>
              <a:rPr lang="en-US" dirty="0"/>
              <a:t>According to PMI (2021, pp 23-29), project leadership involves 4 main aspects: </a:t>
            </a:r>
          </a:p>
          <a:p>
            <a:pPr marL="514350" indent="-514350">
              <a:buFont typeface="+mj-lt"/>
              <a:buAutoNum type="arabicPeriod"/>
            </a:pPr>
            <a:r>
              <a:rPr lang="en-US" dirty="0"/>
              <a:t>Establishing and maintaining vision</a:t>
            </a:r>
          </a:p>
          <a:p>
            <a:pPr marL="514350" indent="-514350">
              <a:buFont typeface="+mj-lt"/>
              <a:buAutoNum type="arabicPeriod"/>
            </a:pPr>
            <a:r>
              <a:rPr lang="en-US" dirty="0"/>
              <a:t>Critical thinking</a:t>
            </a:r>
          </a:p>
          <a:p>
            <a:pPr marL="514350" indent="-514350">
              <a:buFont typeface="+mj-lt"/>
              <a:buAutoNum type="arabicPeriod"/>
            </a:pPr>
            <a:r>
              <a:rPr lang="en-US" dirty="0"/>
              <a:t>Motivating team members</a:t>
            </a:r>
          </a:p>
          <a:p>
            <a:pPr marL="514350" indent="-514350">
              <a:buFont typeface="+mj-lt"/>
              <a:buAutoNum type="arabicPeriod"/>
            </a:pPr>
            <a:r>
              <a:rPr lang="en-US" dirty="0"/>
              <a:t>Interpersonal skills</a:t>
            </a:r>
          </a:p>
          <a:p>
            <a:pPr marL="0" indent="0">
              <a:buNone/>
            </a:pPr>
            <a:endParaRPr lang="en-US" dirty="0"/>
          </a:p>
          <a:p>
            <a:pPr marL="0" indent="0">
              <a:buNone/>
            </a:pPr>
            <a:r>
              <a:rPr lang="en-US" dirty="0"/>
              <a:t>The project team is so integral to project success…</a:t>
            </a:r>
            <a:endParaRPr lang="en-GB" dirty="0"/>
          </a:p>
        </p:txBody>
      </p:sp>
      <p:grpSp>
        <p:nvGrpSpPr>
          <p:cNvPr id="4" name="Group 3" descr="Leadership">
            <a:extLst>
              <a:ext uri="{FF2B5EF4-FFF2-40B4-BE49-F238E27FC236}">
                <a16:creationId xmlns:a16="http://schemas.microsoft.com/office/drawing/2014/main" id="{8A0003DF-58EB-4519-8CED-52477DB7A1BB}"/>
              </a:ext>
            </a:extLst>
          </p:cNvPr>
          <p:cNvGrpSpPr/>
          <p:nvPr/>
        </p:nvGrpSpPr>
        <p:grpSpPr>
          <a:xfrm>
            <a:off x="1582460" y="154961"/>
            <a:ext cx="1449093" cy="1387007"/>
            <a:chOff x="26132" y="3136274"/>
            <a:chExt cx="1471263" cy="1537678"/>
          </a:xfrm>
        </p:grpSpPr>
        <p:sp>
          <p:nvSpPr>
            <p:cNvPr id="5" name="Oval 4">
              <a:extLst>
                <a:ext uri="{FF2B5EF4-FFF2-40B4-BE49-F238E27FC236}">
                  <a16:creationId xmlns:a16="http://schemas.microsoft.com/office/drawing/2014/main" id="{987F702D-F1FE-4B2E-AD0D-6889E2057B8E}"/>
                </a:ext>
              </a:extLst>
            </p:cNvPr>
            <p:cNvSpPr/>
            <p:nvPr/>
          </p:nvSpPr>
          <p:spPr>
            <a:xfrm>
              <a:off x="26132" y="3136274"/>
              <a:ext cx="1471263" cy="1537678"/>
            </a:xfrm>
            <a:prstGeom prst="ellipse">
              <a:avLst/>
            </a:prstGeom>
            <a:solidFill>
              <a:srgbClr val="A6093C"/>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sp>
          <p:nvSpPr>
            <p:cNvPr id="6" name="TextBox 5">
              <a:extLst>
                <a:ext uri="{FF2B5EF4-FFF2-40B4-BE49-F238E27FC236}">
                  <a16:creationId xmlns:a16="http://schemas.microsoft.com/office/drawing/2014/main" id="{78CD65C3-BE91-4C46-B688-2750C187551B}"/>
                </a:ext>
              </a:extLst>
            </p:cNvPr>
            <p:cNvSpPr txBox="1"/>
            <p:nvPr/>
          </p:nvSpPr>
          <p:spPr>
            <a:xfrm>
              <a:off x="132986" y="3375925"/>
              <a:ext cx="1310485" cy="401061"/>
            </a:xfrm>
            <a:prstGeom prst="rect">
              <a:avLst/>
            </a:prstGeom>
            <a:noFill/>
          </p:spPr>
          <p:txBody>
            <a:bodyPr wrap="none" rtlCol="0">
              <a:spAutoFit/>
            </a:bodyPr>
            <a:lstStyle/>
            <a:p>
              <a:r>
                <a:rPr lang="en-GB" sz="1600" b="1" dirty="0">
                  <a:solidFill>
                    <a:schemeClr val="accent6"/>
                  </a:solidFill>
                  <a:latin typeface="Raleway" panose="020B0503030101060003" pitchFamily="34" charset="0"/>
                </a:rPr>
                <a:t>Leadership</a:t>
              </a:r>
              <a:endParaRPr lang="en-GB" sz="900" dirty="0">
                <a:solidFill>
                  <a:schemeClr val="accent6"/>
                </a:solidFill>
                <a:latin typeface="Raleway" panose="020B0503030101060003" pitchFamily="34" charset="0"/>
              </a:endParaRPr>
            </a:p>
          </p:txBody>
        </p:sp>
        <p:pic>
          <p:nvPicPr>
            <p:cNvPr id="7" name="Graphic 6" descr="Management outline">
              <a:extLst>
                <a:ext uri="{FF2B5EF4-FFF2-40B4-BE49-F238E27FC236}">
                  <a16:creationId xmlns:a16="http://schemas.microsoft.com/office/drawing/2014/main" id="{297DD7D1-4511-4018-BA63-8650319C7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721" y="3723311"/>
              <a:ext cx="814976" cy="814976"/>
            </a:xfrm>
            <a:prstGeom prst="rect">
              <a:avLst/>
            </a:prstGeom>
          </p:spPr>
        </p:pic>
      </p:grpSp>
    </p:spTree>
    <p:extLst>
      <p:ext uri="{BB962C8B-B14F-4D97-AF65-F5344CB8AC3E}">
        <p14:creationId xmlns:p14="http://schemas.microsoft.com/office/powerpoint/2010/main" val="14688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13F5-E5B0-48E0-9B59-04F74F1430C2}"/>
              </a:ext>
            </a:extLst>
          </p:cNvPr>
          <p:cNvSpPr>
            <a:spLocks noGrp="1"/>
          </p:cNvSpPr>
          <p:nvPr>
            <p:ph type="title"/>
          </p:nvPr>
        </p:nvSpPr>
        <p:spPr>
          <a:xfrm>
            <a:off x="623413" y="346501"/>
            <a:ext cx="10918099" cy="1325563"/>
          </a:xfrm>
        </p:spPr>
        <p:txBody>
          <a:bodyPr>
            <a:normAutofit/>
          </a:bodyPr>
          <a:lstStyle/>
          <a:p>
            <a:r>
              <a:rPr lang="en-TT" sz="4000" dirty="0"/>
              <a:t>Situational Leadership for Project Managers</a:t>
            </a:r>
          </a:p>
        </p:txBody>
      </p:sp>
      <p:sp>
        <p:nvSpPr>
          <p:cNvPr id="3" name="Content Placeholder 2">
            <a:extLst>
              <a:ext uri="{FF2B5EF4-FFF2-40B4-BE49-F238E27FC236}">
                <a16:creationId xmlns:a16="http://schemas.microsoft.com/office/drawing/2014/main" id="{EC77FAFB-B24A-4A84-A138-D6F1BFCEF422}"/>
              </a:ext>
            </a:extLst>
          </p:cNvPr>
          <p:cNvSpPr>
            <a:spLocks noGrp="1"/>
          </p:cNvSpPr>
          <p:nvPr>
            <p:ph idx="1"/>
          </p:nvPr>
        </p:nvSpPr>
        <p:spPr>
          <a:xfrm>
            <a:off x="838200" y="2085974"/>
            <a:ext cx="10515600" cy="4527889"/>
          </a:xfrm>
        </p:spPr>
        <p:txBody>
          <a:bodyPr/>
          <a:lstStyle/>
          <a:p>
            <a:r>
              <a:rPr lang="en-US" dirty="0"/>
              <a:t>Leaders need to </a:t>
            </a:r>
            <a:r>
              <a:rPr lang="en-US" b="1" dirty="0">
                <a:solidFill>
                  <a:srgbClr val="FF0000"/>
                </a:solidFill>
              </a:rPr>
              <a:t>adapt their style </a:t>
            </a:r>
            <a:r>
              <a:rPr lang="en-US" dirty="0"/>
              <a:t>and approach to the needs of the team and the work that needs to be accomplished</a:t>
            </a:r>
          </a:p>
          <a:p>
            <a:r>
              <a:rPr lang="en-US" dirty="0"/>
              <a:t>Adapt style in terms of:</a:t>
            </a:r>
          </a:p>
          <a:p>
            <a:pPr lvl="1"/>
            <a:r>
              <a:rPr lang="en-US" b="1" dirty="0">
                <a:solidFill>
                  <a:srgbClr val="FF0000"/>
                </a:solidFill>
              </a:rPr>
              <a:t>Task </a:t>
            </a:r>
            <a:r>
              <a:rPr lang="en-US" b="1" dirty="0" err="1">
                <a:solidFill>
                  <a:srgbClr val="FF0000"/>
                </a:solidFill>
              </a:rPr>
              <a:t>Behaviour</a:t>
            </a:r>
            <a:r>
              <a:rPr lang="en-US" b="1" dirty="0">
                <a:solidFill>
                  <a:srgbClr val="FF0000"/>
                </a:solidFill>
              </a:rPr>
              <a:t>- </a:t>
            </a:r>
            <a:r>
              <a:rPr lang="en-US" dirty="0"/>
              <a:t>Directive</a:t>
            </a:r>
          </a:p>
          <a:p>
            <a:pPr lvl="1"/>
            <a:r>
              <a:rPr lang="en-US" b="1" dirty="0">
                <a:solidFill>
                  <a:srgbClr val="FF0000"/>
                </a:solidFill>
              </a:rPr>
              <a:t>Relationship </a:t>
            </a:r>
            <a:r>
              <a:rPr lang="en-US" b="1" dirty="0" err="1">
                <a:solidFill>
                  <a:srgbClr val="FF0000"/>
                </a:solidFill>
              </a:rPr>
              <a:t>Behaviour</a:t>
            </a:r>
            <a:r>
              <a:rPr lang="en-US" b="1" dirty="0">
                <a:solidFill>
                  <a:srgbClr val="FF0000"/>
                </a:solidFill>
              </a:rPr>
              <a:t>- </a:t>
            </a:r>
            <a:r>
              <a:rPr lang="en-US" dirty="0" err="1"/>
              <a:t>Supportative</a:t>
            </a:r>
            <a:endParaRPr lang="en-US" dirty="0"/>
          </a:p>
          <a:p>
            <a:r>
              <a:rPr lang="en-TT" dirty="0"/>
              <a:t>Also need to consider Team Member’s </a:t>
            </a:r>
            <a:r>
              <a:rPr lang="en-TT" b="1" dirty="0">
                <a:solidFill>
                  <a:srgbClr val="FF0000"/>
                </a:solidFill>
              </a:rPr>
              <a:t>Performance Readiness:</a:t>
            </a:r>
          </a:p>
          <a:p>
            <a:pPr lvl="1"/>
            <a:r>
              <a:rPr lang="en-TT" dirty="0"/>
              <a:t>Willingness</a:t>
            </a:r>
          </a:p>
          <a:p>
            <a:pPr lvl="1"/>
            <a:r>
              <a:rPr lang="en-TT" dirty="0"/>
              <a:t>Competence, Ability and Development</a:t>
            </a:r>
          </a:p>
          <a:p>
            <a:pPr lvl="1"/>
            <a:r>
              <a:rPr lang="en-TT" dirty="0"/>
              <a:t>Commitment</a:t>
            </a:r>
          </a:p>
          <a:p>
            <a:pPr lvl="1"/>
            <a:endParaRPr lang="en-TT" dirty="0"/>
          </a:p>
        </p:txBody>
      </p:sp>
    </p:spTree>
    <p:extLst>
      <p:ext uri="{BB962C8B-B14F-4D97-AF65-F5344CB8AC3E}">
        <p14:creationId xmlns:p14="http://schemas.microsoft.com/office/powerpoint/2010/main" val="351276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A11F-6FAA-4DCB-8113-0C7049AC7FCA}"/>
              </a:ext>
            </a:extLst>
          </p:cNvPr>
          <p:cNvSpPr>
            <a:spLocks noGrp="1"/>
          </p:cNvSpPr>
          <p:nvPr>
            <p:ph type="title"/>
          </p:nvPr>
        </p:nvSpPr>
        <p:spPr>
          <a:xfrm>
            <a:off x="685800" y="164246"/>
            <a:ext cx="8982559" cy="1325563"/>
          </a:xfrm>
        </p:spPr>
        <p:txBody>
          <a:bodyPr>
            <a:normAutofit/>
          </a:bodyPr>
          <a:lstStyle/>
          <a:p>
            <a:r>
              <a:rPr lang="en-TT" sz="4000" dirty="0"/>
              <a:t>Situational Leadership Model</a:t>
            </a:r>
          </a:p>
        </p:txBody>
      </p:sp>
      <p:pic>
        <p:nvPicPr>
          <p:cNvPr id="4" name="Content Placeholder 3">
            <a:extLst>
              <a:ext uri="{FF2B5EF4-FFF2-40B4-BE49-F238E27FC236}">
                <a16:creationId xmlns:a16="http://schemas.microsoft.com/office/drawing/2014/main" id="{E7D0D197-6A55-4D0E-B9C3-57E5A90FD5DD}"/>
              </a:ext>
            </a:extLst>
          </p:cNvPr>
          <p:cNvPicPr>
            <a:picLocks noGrp="1" noChangeAspect="1"/>
          </p:cNvPicPr>
          <p:nvPr>
            <p:ph sz="half" idx="1"/>
          </p:nvPr>
        </p:nvPicPr>
        <p:blipFill rotWithShape="1">
          <a:blip r:embed="rId2"/>
          <a:stretch/>
        </p:blipFill>
        <p:spPr>
          <a:xfrm>
            <a:off x="6901780" y="1271239"/>
            <a:ext cx="4346865" cy="5307212"/>
          </a:xfrm>
          <a:prstGeom prst="rect">
            <a:avLst/>
          </a:prstGeom>
        </p:spPr>
      </p:pic>
      <p:sp>
        <p:nvSpPr>
          <p:cNvPr id="5" name="Content Placeholder 4">
            <a:extLst>
              <a:ext uri="{FF2B5EF4-FFF2-40B4-BE49-F238E27FC236}">
                <a16:creationId xmlns:a16="http://schemas.microsoft.com/office/drawing/2014/main" id="{6CD4E3C7-51EA-4F86-9DCE-5051CE746FAE}"/>
              </a:ext>
            </a:extLst>
          </p:cNvPr>
          <p:cNvSpPr>
            <a:spLocks noGrp="1"/>
          </p:cNvSpPr>
          <p:nvPr>
            <p:ph sz="half" idx="2"/>
          </p:nvPr>
        </p:nvSpPr>
        <p:spPr>
          <a:xfrm>
            <a:off x="685800" y="1656950"/>
            <a:ext cx="5181600" cy="2204836"/>
          </a:xfrm>
        </p:spPr>
        <p:txBody>
          <a:bodyPr>
            <a:normAutofit/>
          </a:bodyPr>
          <a:lstStyle/>
          <a:p>
            <a:r>
              <a:rPr lang="en-TT" sz="2000" b="1" dirty="0"/>
              <a:t>Telling-</a:t>
            </a:r>
            <a:r>
              <a:rPr lang="en-TT" sz="2000" dirty="0"/>
              <a:t> </a:t>
            </a:r>
            <a:r>
              <a:rPr lang="en-US" sz="2000" dirty="0"/>
              <a:t>As the Project Manager, you will need to provide clear directions and supervision. Making sure roles and responsibilities are clearly defined as well as explicitly telling your followers what, how, when and where to perform specific tasks</a:t>
            </a:r>
            <a:endParaRPr lang="en-TT" sz="2000" dirty="0"/>
          </a:p>
        </p:txBody>
      </p:sp>
      <p:sp>
        <p:nvSpPr>
          <p:cNvPr id="8" name="TextBox 7">
            <a:extLst>
              <a:ext uri="{FF2B5EF4-FFF2-40B4-BE49-F238E27FC236}">
                <a16:creationId xmlns:a16="http://schemas.microsoft.com/office/drawing/2014/main" id="{598981F2-9215-4605-AC7E-EB32F9A42606}"/>
              </a:ext>
            </a:extLst>
          </p:cNvPr>
          <p:cNvSpPr txBox="1"/>
          <p:nvPr/>
        </p:nvSpPr>
        <p:spPr>
          <a:xfrm>
            <a:off x="685800" y="3747705"/>
            <a:ext cx="5410200" cy="2554545"/>
          </a:xfrm>
          <a:prstGeom prst="rect">
            <a:avLst/>
          </a:prstGeom>
          <a:noFill/>
        </p:spPr>
        <p:txBody>
          <a:bodyPr wrap="square">
            <a:spAutoFit/>
          </a:bodyPr>
          <a:lstStyle/>
          <a:p>
            <a:pPr marL="285750" indent="-285750">
              <a:buFont typeface="Arial" panose="020B0604020202020204" pitchFamily="34" charset="0"/>
              <a:buChar char="•"/>
            </a:pPr>
            <a:r>
              <a:rPr lang="en-US" sz="2000" b="1" dirty="0"/>
              <a:t>Selling-</a:t>
            </a:r>
            <a:r>
              <a:rPr lang="en-US" sz="2000" dirty="0"/>
              <a:t> As the Project Manager, you will need to provide direction since their ability is low. Additionally, you will want to reinforce their willingness and enthusiasm by providing supportive behavior. For example, explaining why the task is important and needs to be done.</a:t>
            </a:r>
            <a:endParaRPr lang="en-TT" sz="2000" dirty="0"/>
          </a:p>
        </p:txBody>
      </p:sp>
    </p:spTree>
    <p:extLst>
      <p:ext uri="{BB962C8B-B14F-4D97-AF65-F5344CB8AC3E}">
        <p14:creationId xmlns:p14="http://schemas.microsoft.com/office/powerpoint/2010/main" val="288172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377112-FEA0-44CB-A7AB-145EB0224170}"/>
              </a:ext>
            </a:extLst>
          </p:cNvPr>
          <p:cNvSpPr>
            <a:spLocks noGrp="1"/>
          </p:cNvSpPr>
          <p:nvPr>
            <p:ph sz="half" idx="1"/>
          </p:nvPr>
        </p:nvSpPr>
        <p:spPr>
          <a:xfrm>
            <a:off x="740545" y="1049505"/>
            <a:ext cx="5181600" cy="5323714"/>
          </a:xfrm>
        </p:spPr>
        <p:txBody>
          <a:bodyPr>
            <a:normAutofit/>
          </a:bodyPr>
          <a:lstStyle/>
          <a:p>
            <a:r>
              <a:rPr lang="en-TT" sz="2000" b="1" dirty="0"/>
              <a:t>Participating- </a:t>
            </a:r>
            <a:r>
              <a:rPr lang="en-US" sz="2000" dirty="0"/>
              <a:t>As the Project Manager, your supportive behavior should be high. Facilitating actions such as active listening and sharing in decision-making should be emphasized</a:t>
            </a:r>
            <a:endParaRPr lang="en-US" sz="2000" b="1" dirty="0"/>
          </a:p>
          <a:p>
            <a:r>
              <a:rPr lang="en-TT" sz="2000" b="1" dirty="0"/>
              <a:t>Delegating-</a:t>
            </a:r>
            <a:r>
              <a:rPr lang="en-TT" sz="2000" dirty="0"/>
              <a:t> </a:t>
            </a:r>
            <a:r>
              <a:rPr lang="en-US" sz="2000" dirty="0"/>
              <a:t>As the Project Manager, little direction or support is needed. Followers are very self-directed at this level and are able to make their own decisions. Because of their high level of motivation, they also do not need a lot of supportive behavior.</a:t>
            </a:r>
            <a:endParaRPr lang="en-TT" sz="2000" dirty="0"/>
          </a:p>
        </p:txBody>
      </p:sp>
      <p:pic>
        <p:nvPicPr>
          <p:cNvPr id="5" name="Content Placeholder 4">
            <a:extLst>
              <a:ext uri="{FF2B5EF4-FFF2-40B4-BE49-F238E27FC236}">
                <a16:creationId xmlns:a16="http://schemas.microsoft.com/office/drawing/2014/main" id="{39A876C6-85EC-4DC3-92D7-CC66E1FF50BF}"/>
              </a:ext>
            </a:extLst>
          </p:cNvPr>
          <p:cNvPicPr>
            <a:picLocks noGrp="1" noChangeAspect="1"/>
          </p:cNvPicPr>
          <p:nvPr>
            <p:ph sz="half" idx="2"/>
          </p:nvPr>
        </p:nvPicPr>
        <p:blipFill>
          <a:blip r:embed="rId2"/>
          <a:stretch>
            <a:fillRect/>
          </a:stretch>
        </p:blipFill>
        <p:spPr>
          <a:xfrm>
            <a:off x="6703848" y="686801"/>
            <a:ext cx="4904571" cy="5484397"/>
          </a:xfrm>
          <a:prstGeom prst="rect">
            <a:avLst/>
          </a:prstGeom>
        </p:spPr>
      </p:pic>
    </p:spTree>
    <p:extLst>
      <p:ext uri="{BB962C8B-B14F-4D97-AF65-F5344CB8AC3E}">
        <p14:creationId xmlns:p14="http://schemas.microsoft.com/office/powerpoint/2010/main" val="7450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C4A1-BE65-4CC0-B905-46C3060FA4AB}"/>
              </a:ext>
            </a:extLst>
          </p:cNvPr>
          <p:cNvSpPr>
            <a:spLocks noGrp="1"/>
          </p:cNvSpPr>
          <p:nvPr>
            <p:ph type="title"/>
          </p:nvPr>
        </p:nvSpPr>
        <p:spPr>
          <a:xfrm>
            <a:off x="838200" y="195121"/>
            <a:ext cx="8982559" cy="1325563"/>
          </a:xfrm>
        </p:spPr>
        <p:txBody>
          <a:bodyPr>
            <a:normAutofit/>
          </a:bodyPr>
          <a:lstStyle/>
          <a:p>
            <a:r>
              <a:rPr lang="en-TT" sz="3600" dirty="0"/>
              <a:t>Group Activity- Appropriate Leadership Style</a:t>
            </a:r>
          </a:p>
        </p:txBody>
      </p:sp>
      <p:sp>
        <p:nvSpPr>
          <p:cNvPr id="3" name="Content Placeholder 2">
            <a:extLst>
              <a:ext uri="{FF2B5EF4-FFF2-40B4-BE49-F238E27FC236}">
                <a16:creationId xmlns:a16="http://schemas.microsoft.com/office/drawing/2014/main" id="{9223843D-0F21-4137-98FA-5CC4AF3B29EC}"/>
              </a:ext>
            </a:extLst>
          </p:cNvPr>
          <p:cNvSpPr>
            <a:spLocks noGrp="1"/>
          </p:cNvSpPr>
          <p:nvPr>
            <p:ph sz="half" idx="1"/>
          </p:nvPr>
        </p:nvSpPr>
        <p:spPr/>
        <p:txBody>
          <a:bodyPr>
            <a:normAutofit/>
          </a:bodyPr>
          <a:lstStyle/>
          <a:p>
            <a:pPr marL="0" indent="0">
              <a:buNone/>
            </a:pPr>
            <a:r>
              <a:rPr lang="en-TT" u="sng" dirty="0"/>
              <a:t>Scenario</a:t>
            </a:r>
          </a:p>
          <a:p>
            <a:r>
              <a:rPr lang="en-US" dirty="0"/>
              <a:t>2 team members leave in week 4 of your project during the execution stage, citing stress as the cause. </a:t>
            </a:r>
          </a:p>
          <a:p>
            <a:endParaRPr lang="en-US" dirty="0"/>
          </a:p>
          <a:p>
            <a:r>
              <a:rPr lang="en-US" dirty="0"/>
              <a:t>As a result new team members joined in week 5 of the project</a:t>
            </a:r>
            <a:endParaRPr lang="en-TT" dirty="0"/>
          </a:p>
        </p:txBody>
      </p:sp>
      <p:sp>
        <p:nvSpPr>
          <p:cNvPr id="4" name="Content Placeholder 3">
            <a:extLst>
              <a:ext uri="{FF2B5EF4-FFF2-40B4-BE49-F238E27FC236}">
                <a16:creationId xmlns:a16="http://schemas.microsoft.com/office/drawing/2014/main" id="{D4566677-518B-48D9-9860-7446279DBE49}"/>
              </a:ext>
            </a:extLst>
          </p:cNvPr>
          <p:cNvSpPr>
            <a:spLocks noGrp="1"/>
          </p:cNvSpPr>
          <p:nvPr>
            <p:ph sz="half" idx="2"/>
          </p:nvPr>
        </p:nvSpPr>
        <p:spPr/>
        <p:txBody>
          <a:bodyPr>
            <a:normAutofit/>
          </a:bodyPr>
          <a:lstStyle/>
          <a:p>
            <a:pPr marL="0" indent="0">
              <a:buNone/>
            </a:pPr>
            <a:r>
              <a:rPr lang="en-TT" u="sng" dirty="0"/>
              <a:t>In Your Group</a:t>
            </a:r>
          </a:p>
          <a:p>
            <a:r>
              <a:rPr lang="en-TT" b="1" dirty="0"/>
              <a:t>Discuss-</a:t>
            </a:r>
            <a:r>
              <a:rPr lang="en-TT" dirty="0"/>
              <a:t> What would be the LS </a:t>
            </a:r>
            <a:r>
              <a:rPr lang="en-TT" b="1" dirty="0">
                <a:solidFill>
                  <a:srgbClr val="FF0000"/>
                </a:solidFill>
              </a:rPr>
              <a:t>before</a:t>
            </a:r>
            <a:r>
              <a:rPr lang="en-TT" dirty="0"/>
              <a:t> they left and </a:t>
            </a:r>
            <a:r>
              <a:rPr lang="en-TT" b="1" dirty="0">
                <a:solidFill>
                  <a:srgbClr val="FF0000"/>
                </a:solidFill>
              </a:rPr>
              <a:t>now</a:t>
            </a:r>
            <a:r>
              <a:rPr lang="en-TT" dirty="0"/>
              <a:t> with the new team?</a:t>
            </a:r>
          </a:p>
          <a:p>
            <a:endParaRPr lang="en-TT" dirty="0"/>
          </a:p>
          <a:p>
            <a:r>
              <a:rPr lang="en-TT" u="sng" dirty="0"/>
              <a:t>Post in Chat:</a:t>
            </a:r>
          </a:p>
          <a:p>
            <a:pPr lvl="1"/>
            <a:r>
              <a:rPr lang="en-TT" dirty="0"/>
              <a:t>Before- LS</a:t>
            </a:r>
          </a:p>
          <a:p>
            <a:pPr lvl="1"/>
            <a:r>
              <a:rPr lang="en-TT" dirty="0"/>
              <a:t>Now- LS</a:t>
            </a:r>
          </a:p>
        </p:txBody>
      </p:sp>
    </p:spTree>
    <p:extLst>
      <p:ext uri="{BB962C8B-B14F-4D97-AF65-F5344CB8AC3E}">
        <p14:creationId xmlns:p14="http://schemas.microsoft.com/office/powerpoint/2010/main" val="412888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102763" y="782470"/>
            <a:ext cx="9089238" cy="2387600"/>
          </a:xfrm>
        </p:spPr>
        <p:txBody>
          <a:bodyPr>
            <a:normAutofit/>
          </a:bodyPr>
          <a:lstStyle/>
          <a:p>
            <a:r>
              <a:rPr lang="en-GB" dirty="0">
                <a:solidFill>
                  <a:srgbClr val="061D48"/>
                </a:solidFill>
              </a:rPr>
              <a:t>BREAK</a:t>
            </a: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010665" y="3327590"/>
            <a:ext cx="9828212" cy="1655762"/>
          </a:xfrm>
        </p:spPr>
        <p:txBody>
          <a:bodyPr>
            <a:noAutofit/>
          </a:bodyPr>
          <a:lstStyle/>
          <a:p>
            <a:r>
              <a:rPr lang="en-GB" sz="2800" dirty="0"/>
              <a:t>Take a 10 minute break, after the break…</a:t>
            </a:r>
          </a:p>
          <a:p>
            <a:endParaRPr lang="en-GB" sz="2800" dirty="0"/>
          </a:p>
          <a:p>
            <a:endParaRPr lang="en-GB" sz="2800" dirty="0"/>
          </a:p>
          <a:p>
            <a:endParaRPr lang="en-GB" sz="2800" dirty="0"/>
          </a:p>
        </p:txBody>
      </p:sp>
      <p:pic>
        <p:nvPicPr>
          <p:cNvPr id="6" name="Graphic 5" descr="Coffee with solid fill">
            <a:extLst>
              <a:ext uri="{FF2B5EF4-FFF2-40B4-BE49-F238E27FC236}">
                <a16:creationId xmlns:a16="http://schemas.microsoft.com/office/drawing/2014/main" id="{27A5423F-6C18-463A-A586-75488D9C8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622" y="1764668"/>
            <a:ext cx="1812902" cy="1812902"/>
          </a:xfrm>
          <a:prstGeom prst="rect">
            <a:avLst/>
          </a:prstGeom>
        </p:spPr>
      </p:pic>
    </p:spTree>
    <p:extLst>
      <p:ext uri="{BB962C8B-B14F-4D97-AF65-F5344CB8AC3E}">
        <p14:creationId xmlns:p14="http://schemas.microsoft.com/office/powerpoint/2010/main" val="17662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53606E76-A453-438D-8603-40E42EB2D70E}"/>
                  </a:ext>
                </a:extLst>
              </p:cNvPr>
              <p:cNvGraphicFramePr>
                <a:graphicFrameLocks noChangeAspect="1"/>
              </p:cNvGraphicFramePr>
              <p:nvPr>
                <p:extLst>
                  <p:ext uri="{D42A27DB-BD31-4B8C-83A1-F6EECF244321}">
                    <p14:modId xmlns:p14="http://schemas.microsoft.com/office/powerpoint/2010/main" val="358341424"/>
                  </p:ext>
                </p:extLst>
              </p:nvPr>
            </p:nvGraphicFramePr>
            <p:xfrm>
              <a:off x="461081" y="1091479"/>
              <a:ext cx="10846255" cy="5331624"/>
            </p:xfrm>
            <a:graphic>
              <a:graphicData uri="http://schemas.microsoft.com/office/powerpoint/2016/summaryzoom">
                <psuz:summaryZm>
                  <psuz:summaryZmObj sectionId="{858D4CAF-17E7-44BE-A3D7-0F586E48B545}">
                    <psuz:zmPr id="{1C7EBACC-6F62-470D-B848-2E532E116EFB}" transitionDur="1000">
                      <p166:blipFill xmlns:p166="http://schemas.microsoft.com/office/powerpoint/2016/6/main">
                        <a:blip r:embed="rId2"/>
                        <a:stretch>
                          <a:fillRect/>
                        </a:stretch>
                      </p166:blipFill>
                      <p166:spPr xmlns:p166="http://schemas.microsoft.com/office/powerpoint/2016/6/main">
                        <a:xfrm>
                          <a:off x="420294" y="774497"/>
                          <a:ext cx="3253876" cy="1830305"/>
                        </a:xfrm>
                        <a:prstGeom prst="rect">
                          <a:avLst/>
                        </a:prstGeom>
                        <a:ln w="3175">
                          <a:solidFill>
                            <a:schemeClr val="tx2"/>
                          </a:solidFill>
                        </a:ln>
                      </p166:spPr>
                    </psuz:zmPr>
                  </psuz:summaryZmObj>
                  <psuz:summaryZmObj sectionId="{B91CBC88-E541-4CC4-A92F-CE148FA56B08}">
                    <psuz:zmPr id="{DA4410C8-A041-426A-A37B-E1D37FC6FF00}" transitionDur="1000">
                      <p166:blipFill xmlns:p166="http://schemas.microsoft.com/office/powerpoint/2016/6/main">
                        <a:blip r:embed="rId3"/>
                        <a:stretch>
                          <a:fillRect/>
                        </a:stretch>
                      </p166:blipFill>
                      <p166:spPr xmlns:p166="http://schemas.microsoft.com/office/powerpoint/2016/6/main">
                        <a:xfrm>
                          <a:off x="3796190" y="774497"/>
                          <a:ext cx="3253876" cy="1830305"/>
                        </a:xfrm>
                        <a:prstGeom prst="rect">
                          <a:avLst/>
                        </a:prstGeom>
                        <a:ln w="3175">
                          <a:solidFill>
                            <a:schemeClr val="tx2"/>
                          </a:solidFill>
                        </a:ln>
                      </p166:spPr>
                    </psuz:zmPr>
                  </psuz:summaryZmObj>
                  <psuz:summaryZmObj sectionId="{D2E3AA3A-7BB8-4B1E-B91A-BA5374AD640B}">
                    <psuz:zmPr id="{9361A13F-584F-4E5D-A49A-877DDD8C48E2}" transitionDur="1000">
                      <p166:blipFill xmlns:p166="http://schemas.microsoft.com/office/powerpoint/2016/6/main">
                        <a:blip r:embed="rId4"/>
                        <a:stretch>
                          <a:fillRect/>
                        </a:stretch>
                      </p166:blipFill>
                      <p166:spPr xmlns:p166="http://schemas.microsoft.com/office/powerpoint/2016/6/main">
                        <a:xfrm>
                          <a:off x="7172086" y="774497"/>
                          <a:ext cx="3253876" cy="1830305"/>
                        </a:xfrm>
                        <a:prstGeom prst="rect">
                          <a:avLst/>
                        </a:prstGeom>
                        <a:ln w="3175">
                          <a:solidFill>
                            <a:schemeClr val="tx2"/>
                          </a:solidFill>
                        </a:ln>
                      </p166:spPr>
                    </psuz:zmPr>
                  </psuz:summaryZmObj>
                  <psuz:summaryZmObj sectionId="{6ACA4888-93FB-4019-A688-BBB3A33D1FF7}">
                    <psuz:zmPr id="{B1D95131-A1FC-4154-82AF-8686DEFD5959}" transitionDur="1000">
                      <p166:blipFill xmlns:p166="http://schemas.microsoft.com/office/powerpoint/2016/6/main">
                        <a:blip r:embed="rId5"/>
                        <a:stretch>
                          <a:fillRect/>
                        </a:stretch>
                      </p166:blipFill>
                      <p166:spPr xmlns:p166="http://schemas.microsoft.com/office/powerpoint/2016/6/main">
                        <a:xfrm>
                          <a:off x="420294" y="2726822"/>
                          <a:ext cx="3253876" cy="1830305"/>
                        </a:xfrm>
                        <a:prstGeom prst="rect">
                          <a:avLst/>
                        </a:prstGeom>
                        <a:ln w="3175">
                          <a:solidFill>
                            <a:schemeClr val="tx2"/>
                          </a:solidFill>
                        </a:ln>
                      </p166:spPr>
                    </psuz:zmPr>
                  </psuz:summaryZmObj>
                  <psuz:summaryZmObj sectionId="{23F3EF36-C85A-4285-871B-5DF6AA1701F3}">
                    <psuz:zmPr id="{FC6168B6-07F6-41AE-A2DC-05A4F3D6BD12}" transitionDur="1000">
                      <p166:blipFill xmlns:p166="http://schemas.microsoft.com/office/powerpoint/2016/6/main">
                        <a:blip r:embed="rId6"/>
                        <a:stretch>
                          <a:fillRect/>
                        </a:stretch>
                      </p166:blipFill>
                      <p166:spPr xmlns:p166="http://schemas.microsoft.com/office/powerpoint/2016/6/main">
                        <a:xfrm>
                          <a:off x="3796190" y="2726822"/>
                          <a:ext cx="3253876" cy="1830305"/>
                        </a:xfrm>
                        <a:prstGeom prst="rect">
                          <a:avLst/>
                        </a:prstGeom>
                        <a:ln w="3175">
                          <a:solidFill>
                            <a:schemeClr val="tx2"/>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53606E76-A453-438D-8603-40E42EB2D70E}"/>
                  </a:ext>
                </a:extLst>
              </p:cNvPr>
              <p:cNvGrpSpPr>
                <a:grpSpLocks noGrp="1" noUngrp="1" noRot="1" noChangeAspect="1" noMove="1" noResize="1"/>
              </p:cNvGrpSpPr>
              <p:nvPr/>
            </p:nvGrpSpPr>
            <p:grpSpPr>
              <a:xfrm>
                <a:off x="461081" y="1091479"/>
                <a:ext cx="10846255" cy="5331624"/>
                <a:chOff x="461081" y="1091479"/>
                <a:chExt cx="10846255" cy="5331624"/>
              </a:xfrm>
            </p:grpSpPr>
            <p:pic>
              <p:nvPicPr>
                <p:cNvPr id="2" name="Picture 2">
                  <a:hlinkClick r:id="rId7"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881375" y="1865976"/>
                  <a:ext cx="3253876" cy="1830305"/>
                </a:xfrm>
                <a:prstGeom prst="rect">
                  <a:avLst/>
                </a:prstGeom>
                <a:ln w="3175">
                  <a:solidFill>
                    <a:schemeClr val="tx2"/>
                  </a:solidFill>
                </a:ln>
              </p:spPr>
            </p:pic>
            <p:pic>
              <p:nvPicPr>
                <p:cNvPr id="5" name="Picture 5">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257271" y="1865976"/>
                  <a:ext cx="3253876" cy="1830305"/>
                </a:xfrm>
                <a:prstGeom prst="rect">
                  <a:avLst/>
                </a:prstGeom>
                <a:ln w="3175">
                  <a:solidFill>
                    <a:schemeClr val="tx2"/>
                  </a:solidFill>
                </a:ln>
              </p:spPr>
            </p:pic>
            <p:pic>
              <p:nvPicPr>
                <p:cNvPr id="6" name="Picture 6">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633167" y="1865976"/>
                  <a:ext cx="3253876" cy="1830305"/>
                </a:xfrm>
                <a:prstGeom prst="rect">
                  <a:avLst/>
                </a:prstGeom>
                <a:ln w="3175">
                  <a:solidFill>
                    <a:schemeClr val="tx2"/>
                  </a:solidFill>
                </a:ln>
              </p:spPr>
            </p:pic>
            <p:pic>
              <p:nvPicPr>
                <p:cNvPr id="7" name="Picture 7">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881375" y="3818301"/>
                  <a:ext cx="3253876" cy="1830305"/>
                </a:xfrm>
                <a:prstGeom prst="rect">
                  <a:avLst/>
                </a:prstGeom>
                <a:ln w="3175">
                  <a:solidFill>
                    <a:schemeClr val="tx2"/>
                  </a:solidFill>
                </a:ln>
              </p:spPr>
            </p:pic>
            <p:pic>
              <p:nvPicPr>
                <p:cNvPr id="8" name="Picture 8">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257271" y="3818301"/>
                  <a:ext cx="3253876" cy="1830305"/>
                </a:xfrm>
                <a:prstGeom prst="rect">
                  <a:avLst/>
                </a:prstGeom>
                <a:ln w="3175">
                  <a:solidFill>
                    <a:schemeClr val="tx2"/>
                  </a:solidFill>
                </a:ln>
              </p:spPr>
            </p:pic>
          </p:grpSp>
        </mc:Fallback>
      </mc:AlternateContent>
      <p:sp>
        <p:nvSpPr>
          <p:cNvPr id="4" name="Title 3">
            <a:extLst>
              <a:ext uri="{FF2B5EF4-FFF2-40B4-BE49-F238E27FC236}">
                <a16:creationId xmlns:a16="http://schemas.microsoft.com/office/drawing/2014/main" id="{01F6C1B4-400B-4229-A8A3-670A4B27339B}"/>
              </a:ext>
            </a:extLst>
          </p:cNvPr>
          <p:cNvSpPr txBox="1">
            <a:spLocks/>
          </p:cNvSpPr>
          <p:nvPr/>
        </p:nvSpPr>
        <p:spPr>
          <a:xfrm>
            <a:off x="1425319" y="345689"/>
            <a:ext cx="6659315" cy="658379"/>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a:lstStyle>
          <a:p>
            <a:r>
              <a:rPr lang="en-TT" sz="3600" dirty="0"/>
              <a:t>Learning Outcomes</a:t>
            </a:r>
          </a:p>
        </p:txBody>
      </p:sp>
    </p:spTree>
    <p:extLst>
      <p:ext uri="{BB962C8B-B14F-4D97-AF65-F5344CB8AC3E}">
        <p14:creationId xmlns:p14="http://schemas.microsoft.com/office/powerpoint/2010/main" val="333496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9EBA-EC49-48F9-9321-F083D8FD3D88}"/>
              </a:ext>
            </a:extLst>
          </p:cNvPr>
          <p:cNvSpPr>
            <a:spLocks noGrp="1"/>
          </p:cNvSpPr>
          <p:nvPr>
            <p:ph type="ctrTitle"/>
          </p:nvPr>
        </p:nvSpPr>
        <p:spPr/>
        <p:txBody>
          <a:bodyPr/>
          <a:lstStyle/>
          <a:p>
            <a:r>
              <a:rPr lang="en-TT" dirty="0"/>
              <a:t>Team Development</a:t>
            </a:r>
          </a:p>
        </p:txBody>
      </p:sp>
      <p:sp>
        <p:nvSpPr>
          <p:cNvPr id="3" name="Subtitle 2">
            <a:extLst>
              <a:ext uri="{FF2B5EF4-FFF2-40B4-BE49-F238E27FC236}">
                <a16:creationId xmlns:a16="http://schemas.microsoft.com/office/drawing/2014/main" id="{8A5FDCE0-C32B-4BCB-A154-FBA756A70714}"/>
              </a:ext>
            </a:extLst>
          </p:cNvPr>
          <p:cNvSpPr>
            <a:spLocks noGrp="1"/>
          </p:cNvSpPr>
          <p:nvPr>
            <p:ph type="subTitle" idx="1"/>
          </p:nvPr>
        </p:nvSpPr>
        <p:spPr/>
        <p:txBody>
          <a:bodyPr/>
          <a:lstStyle/>
          <a:p>
            <a:endParaRPr lang="en-TT" dirty="0"/>
          </a:p>
        </p:txBody>
      </p:sp>
    </p:spTree>
    <p:extLst>
      <p:ext uri="{BB962C8B-B14F-4D97-AF65-F5344CB8AC3E}">
        <p14:creationId xmlns:p14="http://schemas.microsoft.com/office/powerpoint/2010/main" val="1164551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76BEBDA-B82B-499F-BB7F-B647F54D5E5C}"/>
              </a:ext>
            </a:extLst>
          </p:cNvPr>
          <p:cNvSpPr>
            <a:spLocks noGrp="1" noChangeArrowheads="1"/>
          </p:cNvSpPr>
          <p:nvPr>
            <p:ph type="title"/>
          </p:nvPr>
        </p:nvSpPr>
        <p:spPr>
          <a:xfrm>
            <a:off x="3167604" y="267781"/>
            <a:ext cx="5522480" cy="1325562"/>
          </a:xfrm>
        </p:spPr>
        <p:txBody>
          <a:bodyPr>
            <a:normAutofit fontScale="90000"/>
          </a:bodyPr>
          <a:lstStyle/>
          <a:p>
            <a:r>
              <a:rPr lang="en-US" altLang="en-US" dirty="0"/>
              <a:t>Project teams need to feel like a team to be effective…</a:t>
            </a:r>
          </a:p>
        </p:txBody>
      </p:sp>
      <p:sp>
        <p:nvSpPr>
          <p:cNvPr id="5" name="Content Placeholder 4">
            <a:extLst>
              <a:ext uri="{FF2B5EF4-FFF2-40B4-BE49-F238E27FC236}">
                <a16:creationId xmlns:a16="http://schemas.microsoft.com/office/drawing/2014/main" id="{D24098C0-89F2-416B-B7A5-C9E2A21C3758}"/>
              </a:ext>
            </a:extLst>
          </p:cNvPr>
          <p:cNvSpPr>
            <a:spLocks noGrp="1"/>
          </p:cNvSpPr>
          <p:nvPr>
            <p:ph sz="half" idx="1"/>
          </p:nvPr>
        </p:nvSpPr>
        <p:spPr/>
        <p:txBody>
          <a:bodyPr>
            <a:norm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3200" b="1" i="0" u="none" strike="noStrike" kern="1200" cap="none" spc="0" normalizeH="0" baseline="0" noProof="0" dirty="0">
                <a:ln>
                  <a:noFill/>
                </a:ln>
                <a:solidFill>
                  <a:srgbClr val="061D48"/>
                </a:solidFill>
                <a:effectLst/>
                <a:uLnTx/>
                <a:uFillTx/>
                <a:latin typeface="Raleway" panose="020B0503030101060003" pitchFamily="34" charset="0"/>
                <a:cs typeface="Arial" charset="0"/>
              </a:rPr>
              <a:t>Group</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3200" b="0" i="0" u="none" strike="noStrike" kern="1200" cap="none" spc="0" normalizeH="0" baseline="0" noProof="0" dirty="0">
                <a:ln>
                  <a:noFill/>
                </a:ln>
                <a:solidFill>
                  <a:srgbClr val="061D48"/>
                </a:solidFill>
                <a:effectLst/>
                <a:uLnTx/>
                <a:uFillTx/>
                <a:latin typeface="Raleway" panose="020B0503030101060003" pitchFamily="34" charset="0"/>
                <a:cs typeface="Arial" charset="0"/>
              </a:rPr>
              <a:t>2 or more people who are connected by or within social relationships </a:t>
            </a:r>
          </a:p>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GB" sz="3200" b="0" i="0" u="none" strike="noStrike" kern="1200" cap="none" spc="0" normalizeH="0" baseline="0" noProof="0" dirty="0">
              <a:ln>
                <a:noFill/>
              </a:ln>
              <a:solidFill>
                <a:srgbClr val="FF0000"/>
              </a:solidFill>
              <a:effectLst/>
              <a:uLnTx/>
              <a:uFillTx/>
              <a:latin typeface="Raleway" panose="020B0503030101060003" pitchFamily="34" charset="0"/>
              <a:cs typeface="Arial" charset="0"/>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sz="3200" b="1" i="0" u="none" strike="noStrike" kern="1200" cap="none" spc="0" normalizeH="0" baseline="0" noProof="0" dirty="0">
                <a:ln>
                  <a:noFill/>
                </a:ln>
                <a:solidFill>
                  <a:srgbClr val="00B0F0"/>
                </a:solidFill>
                <a:effectLst/>
                <a:uLnTx/>
                <a:uFillTx/>
                <a:latin typeface="Raleway" panose="020B0503030101060003" pitchFamily="34" charset="0"/>
                <a:cs typeface="Arial" charset="0"/>
              </a:rPr>
              <a:t>Interdependency and shared values</a:t>
            </a:r>
          </a:p>
          <a:p>
            <a:endParaRPr lang="en-GB" sz="3200" dirty="0">
              <a:latin typeface="Raleway" panose="020B0503030101060003" pitchFamily="34" charset="0"/>
            </a:endParaRPr>
          </a:p>
        </p:txBody>
      </p:sp>
      <p:sp>
        <p:nvSpPr>
          <p:cNvPr id="6" name="Content Placeholder 5">
            <a:extLst>
              <a:ext uri="{FF2B5EF4-FFF2-40B4-BE49-F238E27FC236}">
                <a16:creationId xmlns:a16="http://schemas.microsoft.com/office/drawing/2014/main" id="{2DE3B847-9C94-42CB-9398-0FB813196D62}"/>
              </a:ext>
            </a:extLst>
          </p:cNvPr>
          <p:cNvSpPr>
            <a:spLocks noGrp="1"/>
          </p:cNvSpPr>
          <p:nvPr>
            <p:ph sz="half" idx="2"/>
          </p:nvPr>
        </p:nvSpPr>
        <p:spPr/>
        <p:txBody>
          <a:bodyPr>
            <a:normAutofit/>
          </a:bodyPr>
          <a:lstStyle/>
          <a:p>
            <a:pPr marL="0" indent="0" algn="ctr" eaLnBrk="1" hangingPunct="1">
              <a:spcBef>
                <a:spcPct val="50000"/>
              </a:spcBef>
              <a:buNone/>
              <a:defRPr/>
            </a:pPr>
            <a:r>
              <a:rPr lang="en-GB" sz="3200" b="1" dirty="0">
                <a:latin typeface="Raleway" panose="020B0503030101060003" pitchFamily="34" charset="0"/>
                <a:cs typeface="Arial" charset="0"/>
              </a:rPr>
              <a:t>Team</a:t>
            </a:r>
          </a:p>
          <a:p>
            <a:pPr marL="0" indent="0" algn="ctr" eaLnBrk="1" hangingPunct="1">
              <a:spcBef>
                <a:spcPct val="50000"/>
              </a:spcBef>
              <a:buNone/>
              <a:defRPr/>
            </a:pPr>
            <a:r>
              <a:rPr lang="en-GB" sz="3200" dirty="0">
                <a:latin typeface="Raleway" panose="020B0503030101060003" pitchFamily="34" charset="0"/>
                <a:cs typeface="Arial" charset="0"/>
              </a:rPr>
              <a:t>2 or</a:t>
            </a:r>
            <a:r>
              <a:rPr lang="en-GB" sz="3200" dirty="0">
                <a:solidFill>
                  <a:srgbClr val="FF0000"/>
                </a:solidFill>
                <a:latin typeface="Raleway" panose="020B0503030101060003" pitchFamily="34" charset="0"/>
                <a:cs typeface="Arial" charset="0"/>
              </a:rPr>
              <a:t> </a:t>
            </a:r>
            <a:r>
              <a:rPr lang="en-GB" sz="3200" dirty="0">
                <a:latin typeface="Raleway" panose="020B0503030101060003" pitchFamily="34" charset="0"/>
                <a:cs typeface="Arial" charset="0"/>
              </a:rPr>
              <a:t>more people with common goal(s) and shared responsibility </a:t>
            </a:r>
          </a:p>
          <a:p>
            <a:pPr algn="ctr" eaLnBrk="1" hangingPunct="1">
              <a:spcBef>
                <a:spcPct val="50000"/>
              </a:spcBef>
              <a:defRPr/>
            </a:pPr>
            <a:endParaRPr lang="en-GB" sz="3200" dirty="0">
              <a:latin typeface="Raleway" panose="020B0503030101060003" pitchFamily="34" charset="0"/>
              <a:cs typeface="Arial" charset="0"/>
            </a:endParaRPr>
          </a:p>
          <a:p>
            <a:pPr marL="0" indent="0" algn="ctr" eaLnBrk="1" hangingPunct="1">
              <a:spcBef>
                <a:spcPct val="50000"/>
              </a:spcBef>
              <a:buNone/>
              <a:defRPr/>
            </a:pPr>
            <a:r>
              <a:rPr lang="en-GB" sz="3200" b="1" dirty="0">
                <a:solidFill>
                  <a:srgbClr val="00B0F0"/>
                </a:solidFill>
                <a:latin typeface="Raleway" panose="020B0503030101060003" pitchFamily="34" charset="0"/>
                <a:cs typeface="Arial" charset="0"/>
              </a:rPr>
              <a:t>psychological contract</a:t>
            </a:r>
          </a:p>
        </p:txBody>
      </p:sp>
      <p:grpSp>
        <p:nvGrpSpPr>
          <p:cNvPr id="9" name="Group 8" descr="Team &amp; Organisation">
            <a:extLst>
              <a:ext uri="{FF2B5EF4-FFF2-40B4-BE49-F238E27FC236}">
                <a16:creationId xmlns:a16="http://schemas.microsoft.com/office/drawing/2014/main" id="{013616EC-7387-4A7C-9C0F-569E16230451}"/>
              </a:ext>
            </a:extLst>
          </p:cNvPr>
          <p:cNvGrpSpPr/>
          <p:nvPr/>
        </p:nvGrpSpPr>
        <p:grpSpPr>
          <a:xfrm>
            <a:off x="1620698" y="163491"/>
            <a:ext cx="1449093" cy="1429852"/>
            <a:chOff x="16272" y="1522747"/>
            <a:chExt cx="1473265" cy="1537678"/>
          </a:xfrm>
        </p:grpSpPr>
        <p:sp>
          <p:nvSpPr>
            <p:cNvPr id="14" name="Oval 13">
              <a:extLst>
                <a:ext uri="{FF2B5EF4-FFF2-40B4-BE49-F238E27FC236}">
                  <a16:creationId xmlns:a16="http://schemas.microsoft.com/office/drawing/2014/main" id="{079F6026-B7E1-4DE8-986F-4B0C1AE333E6}"/>
                </a:ext>
              </a:extLst>
            </p:cNvPr>
            <p:cNvSpPr/>
            <p:nvPr/>
          </p:nvSpPr>
          <p:spPr>
            <a:xfrm>
              <a:off x="18274" y="1522747"/>
              <a:ext cx="1471263" cy="1537678"/>
            </a:xfrm>
            <a:prstGeom prst="ellipse">
              <a:avLst/>
            </a:prstGeom>
            <a:solidFill>
              <a:srgbClr val="F880A7"/>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6C59DA66-71AA-41FA-9B44-3ABD461BFAE4}"/>
                </a:ext>
              </a:extLst>
            </p:cNvPr>
            <p:cNvSpPr txBox="1"/>
            <p:nvPr/>
          </p:nvSpPr>
          <p:spPr>
            <a:xfrm>
              <a:off x="16272" y="1600811"/>
              <a:ext cx="1462202" cy="628873"/>
            </a:xfrm>
            <a:prstGeom prst="rect">
              <a:avLst/>
            </a:prstGeom>
            <a:noFill/>
          </p:spPr>
          <p:txBody>
            <a:bodyPr wrap="square" rtlCol="0">
              <a:spAutoFit/>
            </a:bodyPr>
            <a:lstStyle/>
            <a:p>
              <a:pPr algn="ctr"/>
              <a:r>
                <a:rPr lang="en-GB" sz="1600" b="1" dirty="0">
                  <a:solidFill>
                    <a:schemeClr val="tx1">
                      <a:lumMod val="90000"/>
                      <a:lumOff val="10000"/>
                    </a:schemeClr>
                  </a:solidFill>
                  <a:latin typeface="Raleway" panose="020B0503030101060003" pitchFamily="34" charset="0"/>
                </a:rPr>
                <a:t>Team &amp;</a:t>
              </a:r>
              <a:endParaRPr lang="en-GB" sz="900" dirty="0">
                <a:solidFill>
                  <a:schemeClr val="tx1">
                    <a:lumMod val="90000"/>
                    <a:lumOff val="10000"/>
                  </a:schemeClr>
                </a:solidFill>
                <a:latin typeface="Raleway" panose="020B0503030101060003" pitchFamily="34" charset="0"/>
              </a:endParaRPr>
            </a:p>
            <a:p>
              <a:pPr algn="ctr"/>
              <a:r>
                <a:rPr lang="en-GB" sz="1600" b="1" dirty="0">
                  <a:solidFill>
                    <a:schemeClr val="tx1">
                      <a:lumMod val="90000"/>
                      <a:lumOff val="10000"/>
                    </a:schemeClr>
                  </a:solidFill>
                  <a:latin typeface="Raleway" panose="020B0503030101060003" pitchFamily="34" charset="0"/>
                </a:rPr>
                <a:t>Organisation </a:t>
              </a:r>
              <a:endParaRPr lang="en-GB" sz="900" dirty="0">
                <a:solidFill>
                  <a:schemeClr val="tx1">
                    <a:lumMod val="90000"/>
                    <a:lumOff val="10000"/>
                  </a:schemeClr>
                </a:solidFill>
                <a:latin typeface="Raleway" panose="020B0503030101060003" pitchFamily="34" charset="0"/>
              </a:endParaRPr>
            </a:p>
          </p:txBody>
        </p:sp>
        <p:pic>
          <p:nvPicPr>
            <p:cNvPr id="16" name="Graphic 15" descr="Resource">
              <a:extLst>
                <a:ext uri="{FF2B5EF4-FFF2-40B4-BE49-F238E27FC236}">
                  <a16:creationId xmlns:a16="http://schemas.microsoft.com/office/drawing/2014/main" id="{00049BCD-5D04-464B-A08B-E338C9CE1B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937" y="2258230"/>
              <a:ext cx="632547" cy="632547"/>
            </a:xfrm>
            <a:prstGeom prst="rect">
              <a:avLst/>
            </a:prstGeom>
          </p:spPr>
        </p:pic>
      </p:grpSp>
    </p:spTree>
    <p:extLst>
      <p:ext uri="{BB962C8B-B14F-4D97-AF65-F5344CB8AC3E}">
        <p14:creationId xmlns:p14="http://schemas.microsoft.com/office/powerpoint/2010/main" val="264637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Picture 1" descr="Is your team a real team?">
            <a:extLst>
              <a:ext uri="{FF2B5EF4-FFF2-40B4-BE49-F238E27FC236}">
                <a16:creationId xmlns:a16="http://schemas.microsoft.com/office/drawing/2014/main" id="{67636E67-27B6-46E8-8ADC-8D313CE8F1B4}"/>
              </a:ext>
            </a:extLst>
          </p:cNvPr>
          <p:cNvPicPr>
            <a:picLocks noChangeAspect="1" noChangeArrowheads="1"/>
          </p:cNvPicPr>
          <p:nvPr/>
        </p:nvPicPr>
        <p:blipFill>
          <a:blip r:embed="rId3"/>
          <a:srcRect/>
          <a:stretch>
            <a:fillRect/>
          </a:stretch>
        </p:blipFill>
        <p:spPr bwMode="auto">
          <a:xfrm>
            <a:off x="393020" y="1333500"/>
            <a:ext cx="7215868" cy="48007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1" name="TextBox 1">
            <a:extLst>
              <a:ext uri="{FF2B5EF4-FFF2-40B4-BE49-F238E27FC236}">
                <a16:creationId xmlns:a16="http://schemas.microsoft.com/office/drawing/2014/main" id="{E4279EB3-5B70-41F9-8A56-C7479271776A}"/>
              </a:ext>
            </a:extLst>
          </p:cNvPr>
          <p:cNvSpPr txBox="1">
            <a:spLocks noChangeArrowheads="1"/>
          </p:cNvSpPr>
          <p:nvPr/>
        </p:nvSpPr>
        <p:spPr bwMode="auto">
          <a:xfrm>
            <a:off x="1917290" y="6293464"/>
            <a:ext cx="39574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GB" altLang="en-US" sz="2000" dirty="0">
                <a:latin typeface="Raleway" panose="020B0503030101060003" pitchFamily="34" charset="0"/>
              </a:rPr>
              <a:t>West and </a:t>
            </a:r>
            <a:r>
              <a:rPr lang="en-GB" altLang="en-US" sz="2000" dirty="0" err="1">
                <a:latin typeface="Raleway" panose="020B0503030101060003" pitchFamily="34" charset="0"/>
              </a:rPr>
              <a:t>Lyubovnikova</a:t>
            </a:r>
            <a:r>
              <a:rPr lang="en-GB" altLang="en-US" sz="2000" dirty="0">
                <a:latin typeface="Raleway" panose="020B0503030101060003" pitchFamily="34" charset="0"/>
              </a:rPr>
              <a:t>, 2012</a:t>
            </a:r>
          </a:p>
        </p:txBody>
      </p:sp>
      <p:sp>
        <p:nvSpPr>
          <p:cNvPr id="2" name="Title 1">
            <a:extLst>
              <a:ext uri="{FF2B5EF4-FFF2-40B4-BE49-F238E27FC236}">
                <a16:creationId xmlns:a16="http://schemas.microsoft.com/office/drawing/2014/main" id="{9115ED0A-A3AB-4C65-97CA-AEAE8E0E5224}"/>
              </a:ext>
            </a:extLst>
          </p:cNvPr>
          <p:cNvSpPr>
            <a:spLocks noGrp="1"/>
          </p:cNvSpPr>
          <p:nvPr>
            <p:ph type="title"/>
          </p:nvPr>
        </p:nvSpPr>
        <p:spPr/>
        <p:txBody>
          <a:bodyPr/>
          <a:lstStyle/>
          <a:p>
            <a:r>
              <a:rPr lang="en-GB" dirty="0"/>
              <a:t>Real team or pseudo team?</a:t>
            </a:r>
          </a:p>
        </p:txBody>
      </p:sp>
      <p:sp>
        <p:nvSpPr>
          <p:cNvPr id="3" name="Content Placeholder 2">
            <a:extLst>
              <a:ext uri="{FF2B5EF4-FFF2-40B4-BE49-F238E27FC236}">
                <a16:creationId xmlns:a16="http://schemas.microsoft.com/office/drawing/2014/main" id="{87772A79-BA95-4B8A-85E6-6BC40F416436}"/>
              </a:ext>
            </a:extLst>
          </p:cNvPr>
          <p:cNvSpPr>
            <a:spLocks noGrp="1"/>
          </p:cNvSpPr>
          <p:nvPr>
            <p:ph idx="1"/>
          </p:nvPr>
        </p:nvSpPr>
        <p:spPr>
          <a:xfrm>
            <a:off x="7824019" y="1825625"/>
            <a:ext cx="4210665" cy="4608067"/>
          </a:xfrm>
        </p:spPr>
        <p:txBody>
          <a:bodyPr>
            <a:normAutofit/>
          </a:bodyPr>
          <a:lstStyle/>
          <a:p>
            <a:r>
              <a:rPr lang="en-US" dirty="0">
                <a:latin typeface="Raleway" panose="020B0503030101060003" pitchFamily="34" charset="0"/>
              </a:rPr>
              <a:t>Call themselves or are called by others a team</a:t>
            </a:r>
          </a:p>
          <a:p>
            <a:r>
              <a:rPr lang="en-US" dirty="0">
                <a:latin typeface="Raleway" panose="020B0503030101060003" pitchFamily="34" charset="0"/>
              </a:rPr>
              <a:t>Different objectives </a:t>
            </a:r>
          </a:p>
          <a:p>
            <a:r>
              <a:rPr lang="en-US" dirty="0">
                <a:latin typeface="Raleway" panose="020B0503030101060003" pitchFamily="34" charset="0"/>
              </a:rPr>
              <a:t>Typical tasks require team members to work alone or in separate dyads towards disparate goals</a:t>
            </a:r>
          </a:p>
          <a:p>
            <a:endParaRPr lang="en-GB" dirty="0">
              <a:latin typeface="Raleway" panose="020B0503030101060003" pitchFamily="34" charset="0"/>
            </a:endParaRPr>
          </a:p>
        </p:txBody>
      </p:sp>
    </p:spTree>
    <p:extLst>
      <p:ext uri="{BB962C8B-B14F-4D97-AF65-F5344CB8AC3E}">
        <p14:creationId xmlns:p14="http://schemas.microsoft.com/office/powerpoint/2010/main" val="370273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24614" y="139832"/>
            <a:ext cx="9202243" cy="1325563"/>
          </a:xfrm>
        </p:spPr>
        <p:txBody>
          <a:bodyPr>
            <a:normAutofit/>
          </a:bodyPr>
          <a:lstStyle/>
          <a:p>
            <a:r>
              <a:rPr lang="en-GB" altLang="en-US" sz="4000" dirty="0"/>
              <a:t>Stages of Team development</a:t>
            </a:r>
            <a:endParaRPr lang="en-US" altLang="en-US" sz="4000" dirty="0"/>
          </a:p>
        </p:txBody>
      </p:sp>
      <p:sp>
        <p:nvSpPr>
          <p:cNvPr id="45059" name="Rectangle 3"/>
          <p:cNvSpPr>
            <a:spLocks noGrp="1" noChangeArrowheads="1"/>
          </p:cNvSpPr>
          <p:nvPr>
            <p:ph idx="1"/>
          </p:nvPr>
        </p:nvSpPr>
        <p:spPr>
          <a:xfrm>
            <a:off x="631528" y="1588870"/>
            <a:ext cx="11347770" cy="4351338"/>
          </a:xfrm>
        </p:spPr>
        <p:txBody>
          <a:bodyPr>
            <a:normAutofit/>
          </a:bodyPr>
          <a:lstStyle/>
          <a:p>
            <a:r>
              <a:rPr lang="en-GB" altLang="en-US" sz="2600" dirty="0"/>
              <a:t>Tuckman (1965) says that teams go through 4 phases: forming; storming; norming and performing.  He added adjourning later in 1975.</a:t>
            </a:r>
          </a:p>
          <a:p>
            <a:r>
              <a:rPr lang="en-GB" altLang="en-US" sz="2600" dirty="0"/>
              <a:t>It is important to be aware of these phases in your project and manage them effectively – project progress depends on it</a:t>
            </a:r>
            <a:endParaRPr lang="en-US" altLang="en-US" sz="2600" dirty="0"/>
          </a:p>
        </p:txBody>
      </p:sp>
      <p:grpSp>
        <p:nvGrpSpPr>
          <p:cNvPr id="45060" name="Group 17" descr="Tuckman's model 1965"/>
          <p:cNvGrpSpPr>
            <a:grpSpLocks/>
          </p:cNvGrpSpPr>
          <p:nvPr/>
        </p:nvGrpSpPr>
        <p:grpSpPr bwMode="auto">
          <a:xfrm>
            <a:off x="4136800" y="3470887"/>
            <a:ext cx="4537075" cy="3027152"/>
            <a:chOff x="1474" y="1934"/>
            <a:chExt cx="2858" cy="2042"/>
          </a:xfrm>
        </p:grpSpPr>
        <p:sp>
          <p:nvSpPr>
            <p:cNvPr id="45062" name="Rectangle 4"/>
            <p:cNvSpPr>
              <a:spLocks noChangeArrowheads="1"/>
            </p:cNvSpPr>
            <p:nvPr/>
          </p:nvSpPr>
          <p:spPr bwMode="auto">
            <a:xfrm>
              <a:off x="2903" y="3004"/>
              <a:ext cx="1429" cy="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2800"/>
                <a:t>1</a:t>
              </a:r>
            </a:p>
            <a:p>
              <a:pPr algn="r"/>
              <a:endParaRPr lang="en-GB" altLang="en-US" sz="2800"/>
            </a:p>
            <a:p>
              <a:pPr algn="r"/>
              <a:endParaRPr lang="en-GB" altLang="en-US" sz="2800"/>
            </a:p>
            <a:p>
              <a:pPr algn="r"/>
              <a:endParaRPr lang="en-US" altLang="en-US" sz="2800"/>
            </a:p>
          </p:txBody>
        </p:sp>
        <p:sp>
          <p:nvSpPr>
            <p:cNvPr id="45063" name="Text Box 5"/>
            <p:cNvSpPr txBox="1">
              <a:spLocks noChangeArrowheads="1"/>
            </p:cNvSpPr>
            <p:nvPr/>
          </p:nvSpPr>
          <p:spPr bwMode="auto">
            <a:xfrm>
              <a:off x="3005" y="3322"/>
              <a:ext cx="114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dirty="0"/>
                <a:t>Forming</a:t>
              </a:r>
              <a:endParaRPr lang="en-US" altLang="en-US" sz="3200" b="1" dirty="0"/>
            </a:p>
          </p:txBody>
        </p:sp>
        <p:sp>
          <p:nvSpPr>
            <p:cNvPr id="45064" name="Line 6"/>
            <p:cNvSpPr>
              <a:spLocks noChangeShapeType="1"/>
            </p:cNvSpPr>
            <p:nvPr/>
          </p:nvSpPr>
          <p:spPr bwMode="auto">
            <a:xfrm flipH="1" flipV="1">
              <a:off x="3736" y="3683"/>
              <a:ext cx="537" cy="291"/>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5" name="Line 7"/>
            <p:cNvSpPr>
              <a:spLocks noChangeShapeType="1"/>
            </p:cNvSpPr>
            <p:nvPr/>
          </p:nvSpPr>
          <p:spPr bwMode="auto">
            <a:xfrm flipH="1" flipV="1">
              <a:off x="3618" y="2662"/>
              <a:ext cx="0" cy="728"/>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6" name="Rectangle 8"/>
            <p:cNvSpPr>
              <a:spLocks noChangeArrowheads="1"/>
            </p:cNvSpPr>
            <p:nvPr/>
          </p:nvSpPr>
          <p:spPr bwMode="auto">
            <a:xfrm>
              <a:off x="2903" y="1936"/>
              <a:ext cx="1429" cy="1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2800"/>
                <a:t>2</a:t>
              </a:r>
            </a:p>
            <a:p>
              <a:pPr algn="r"/>
              <a:endParaRPr lang="en-GB" altLang="en-US" sz="2800"/>
            </a:p>
            <a:p>
              <a:pPr algn="r"/>
              <a:endParaRPr lang="en-GB" altLang="en-US" sz="2800"/>
            </a:p>
            <a:p>
              <a:pPr algn="r"/>
              <a:endParaRPr lang="en-US" altLang="en-US" sz="2800"/>
            </a:p>
          </p:txBody>
        </p:sp>
        <p:sp>
          <p:nvSpPr>
            <p:cNvPr id="45067" name="Text Box 9"/>
            <p:cNvSpPr txBox="1">
              <a:spLocks noChangeArrowheads="1"/>
            </p:cNvSpPr>
            <p:nvPr/>
          </p:nvSpPr>
          <p:spPr bwMode="auto">
            <a:xfrm>
              <a:off x="3022" y="2219"/>
              <a:ext cx="1250"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dirty="0"/>
                <a:t>Storming</a:t>
              </a:r>
              <a:endParaRPr lang="en-US" altLang="en-US" sz="3200" b="1" dirty="0"/>
            </a:p>
          </p:txBody>
        </p:sp>
        <p:sp>
          <p:nvSpPr>
            <p:cNvPr id="45068" name="Rectangle 10"/>
            <p:cNvSpPr>
              <a:spLocks noChangeArrowheads="1"/>
            </p:cNvSpPr>
            <p:nvPr/>
          </p:nvSpPr>
          <p:spPr bwMode="auto">
            <a:xfrm>
              <a:off x="1474" y="3002"/>
              <a:ext cx="1429" cy="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a:t>4</a:t>
              </a:r>
            </a:p>
            <a:p>
              <a:endParaRPr lang="en-GB" altLang="en-US" sz="2800"/>
            </a:p>
            <a:p>
              <a:endParaRPr lang="en-GB" altLang="en-US" sz="2800"/>
            </a:p>
            <a:p>
              <a:endParaRPr lang="en-US" altLang="en-US" sz="2800"/>
            </a:p>
          </p:txBody>
        </p:sp>
        <p:sp>
          <p:nvSpPr>
            <p:cNvPr id="45069" name="Text Box 11"/>
            <p:cNvSpPr txBox="1">
              <a:spLocks noChangeArrowheads="1"/>
            </p:cNvSpPr>
            <p:nvPr/>
          </p:nvSpPr>
          <p:spPr bwMode="auto">
            <a:xfrm>
              <a:off x="1517" y="3320"/>
              <a:ext cx="1495"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a:t>Performing</a:t>
              </a:r>
              <a:endParaRPr lang="en-US" altLang="en-US" sz="3200" b="1"/>
            </a:p>
          </p:txBody>
        </p:sp>
        <p:sp>
          <p:nvSpPr>
            <p:cNvPr id="45070" name="Line 12"/>
            <p:cNvSpPr>
              <a:spLocks noChangeShapeType="1"/>
            </p:cNvSpPr>
            <p:nvPr/>
          </p:nvSpPr>
          <p:spPr bwMode="auto">
            <a:xfrm flipH="1">
              <a:off x="1593" y="3633"/>
              <a:ext cx="537" cy="292"/>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1" name="Line 13"/>
            <p:cNvSpPr>
              <a:spLocks noChangeShapeType="1"/>
            </p:cNvSpPr>
            <p:nvPr/>
          </p:nvSpPr>
          <p:spPr bwMode="auto">
            <a:xfrm flipH="1" flipV="1">
              <a:off x="2189" y="2614"/>
              <a:ext cx="0" cy="728"/>
            </a:xfrm>
            <a:prstGeom prst="line">
              <a:avLst/>
            </a:prstGeom>
            <a:noFill/>
            <a:ln w="2857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5072" name="Rectangle 14"/>
            <p:cNvSpPr>
              <a:spLocks noChangeArrowheads="1"/>
            </p:cNvSpPr>
            <p:nvPr/>
          </p:nvSpPr>
          <p:spPr bwMode="auto">
            <a:xfrm>
              <a:off x="1475" y="1934"/>
              <a:ext cx="1429" cy="1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a:t>3</a:t>
              </a:r>
            </a:p>
            <a:p>
              <a:endParaRPr lang="en-GB" altLang="en-US" sz="2800"/>
            </a:p>
            <a:p>
              <a:endParaRPr lang="en-GB" altLang="en-US" sz="2800"/>
            </a:p>
            <a:p>
              <a:endParaRPr lang="en-US" altLang="en-US" sz="2800"/>
            </a:p>
          </p:txBody>
        </p:sp>
        <p:sp>
          <p:nvSpPr>
            <p:cNvPr id="45073" name="Text Box 15"/>
            <p:cNvSpPr txBox="1">
              <a:spLocks noChangeArrowheads="1"/>
            </p:cNvSpPr>
            <p:nvPr/>
          </p:nvSpPr>
          <p:spPr bwMode="auto">
            <a:xfrm>
              <a:off x="1534" y="2219"/>
              <a:ext cx="117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a:t>Norming</a:t>
              </a:r>
              <a:endParaRPr lang="en-US" altLang="en-US" sz="3200" b="1"/>
            </a:p>
          </p:txBody>
        </p:sp>
        <p:sp>
          <p:nvSpPr>
            <p:cNvPr id="45074" name="Line 16"/>
            <p:cNvSpPr>
              <a:spLocks noChangeShapeType="1"/>
            </p:cNvSpPr>
            <p:nvPr/>
          </p:nvSpPr>
          <p:spPr bwMode="auto">
            <a:xfrm flipH="1">
              <a:off x="2562" y="2432"/>
              <a:ext cx="454"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35169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3CFFF0D-51F5-4296-8FCA-2D7AF94A24A4}"/>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651" t="3170" r="9219" b="3714"/>
          <a:stretch/>
        </p:blipFill>
        <p:spPr>
          <a:xfrm>
            <a:off x="1819922" y="200224"/>
            <a:ext cx="7546019" cy="6457552"/>
          </a:xfrm>
          <a:prstGeom prst="rect">
            <a:avLst/>
          </a:prstGeom>
        </p:spPr>
      </p:pic>
    </p:spTree>
    <p:extLst>
      <p:ext uri="{BB962C8B-B14F-4D97-AF65-F5344CB8AC3E}">
        <p14:creationId xmlns:p14="http://schemas.microsoft.com/office/powerpoint/2010/main" val="767444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38200" y="337351"/>
            <a:ext cx="9988657" cy="1049518"/>
          </a:xfrm>
        </p:spPr>
        <p:txBody>
          <a:bodyPr>
            <a:normAutofit/>
          </a:bodyPr>
          <a:lstStyle/>
          <a:p>
            <a:r>
              <a:rPr lang="en-GB" altLang="en-US" dirty="0"/>
              <a:t>Activity: Team development and LS</a:t>
            </a:r>
            <a:endParaRPr lang="en-US" altLang="en-US" dirty="0"/>
          </a:p>
        </p:txBody>
      </p:sp>
      <p:sp>
        <p:nvSpPr>
          <p:cNvPr id="45059" name="Rectangle 3"/>
          <p:cNvSpPr>
            <a:spLocks noGrp="1" noChangeArrowheads="1"/>
          </p:cNvSpPr>
          <p:nvPr>
            <p:ph idx="1"/>
          </p:nvPr>
        </p:nvSpPr>
        <p:spPr>
          <a:xfrm>
            <a:off x="838200" y="1588870"/>
            <a:ext cx="4682785" cy="4351338"/>
          </a:xfrm>
        </p:spPr>
        <p:txBody>
          <a:bodyPr>
            <a:normAutofit fontScale="92500"/>
          </a:bodyPr>
          <a:lstStyle/>
          <a:p>
            <a:r>
              <a:rPr lang="en-GB" altLang="en-US" dirty="0"/>
              <a:t>How may your </a:t>
            </a:r>
            <a:r>
              <a:rPr lang="en-GB" altLang="en-US" b="1" dirty="0">
                <a:solidFill>
                  <a:srgbClr val="FF0000"/>
                </a:solidFill>
              </a:rPr>
              <a:t>leadership style vary/adapt during these stages</a:t>
            </a:r>
            <a:r>
              <a:rPr lang="en-GB" altLang="en-US" dirty="0"/>
              <a:t>?</a:t>
            </a:r>
          </a:p>
          <a:p>
            <a:endParaRPr lang="en-GB" altLang="en-US" dirty="0"/>
          </a:p>
          <a:p>
            <a:r>
              <a:rPr lang="en-GB" altLang="en-US" b="1" dirty="0"/>
              <a:t>Decide on the appropriate leadership style for each team development stage</a:t>
            </a:r>
          </a:p>
          <a:p>
            <a:endParaRPr lang="en-GB" altLang="en-US" dirty="0"/>
          </a:p>
          <a:p>
            <a:r>
              <a:rPr lang="en-GB" altLang="en-US" dirty="0"/>
              <a:t>Post on Padlet</a:t>
            </a:r>
          </a:p>
          <a:p>
            <a:endParaRPr lang="en-GB" altLang="en-US" dirty="0"/>
          </a:p>
          <a:p>
            <a:pPr marL="0" indent="0">
              <a:buNone/>
            </a:pPr>
            <a:endParaRPr lang="en-GB" altLang="en-US" dirty="0"/>
          </a:p>
          <a:p>
            <a:endParaRPr lang="en-US" altLang="en-US" dirty="0"/>
          </a:p>
        </p:txBody>
      </p:sp>
      <p:pic>
        <p:nvPicPr>
          <p:cNvPr id="3" name="Picture 2">
            <a:extLst>
              <a:ext uri="{FF2B5EF4-FFF2-40B4-BE49-F238E27FC236}">
                <a16:creationId xmlns:a16="http://schemas.microsoft.com/office/drawing/2014/main" id="{45D19B0B-3745-7CC5-4E35-3E73088A6D8A}"/>
              </a:ext>
            </a:extLst>
          </p:cNvPr>
          <p:cNvPicPr>
            <a:picLocks noChangeAspect="1"/>
          </p:cNvPicPr>
          <p:nvPr/>
        </p:nvPicPr>
        <p:blipFill>
          <a:blip r:embed="rId2"/>
          <a:stretch>
            <a:fillRect/>
          </a:stretch>
        </p:blipFill>
        <p:spPr>
          <a:xfrm>
            <a:off x="6262641" y="1482756"/>
            <a:ext cx="4762500" cy="4762500"/>
          </a:xfrm>
          <a:prstGeom prst="rect">
            <a:avLst/>
          </a:prstGeom>
        </p:spPr>
      </p:pic>
    </p:spTree>
    <p:extLst>
      <p:ext uri="{BB962C8B-B14F-4D97-AF65-F5344CB8AC3E}">
        <p14:creationId xmlns:p14="http://schemas.microsoft.com/office/powerpoint/2010/main" val="3479358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901CF-F760-4B06-AAEB-24CADDDE34E0}"/>
              </a:ext>
            </a:extLst>
          </p:cNvPr>
          <p:cNvSpPr>
            <a:spLocks noGrp="1"/>
          </p:cNvSpPr>
          <p:nvPr>
            <p:ph type="ctrTitle"/>
          </p:nvPr>
        </p:nvSpPr>
        <p:spPr>
          <a:xfrm>
            <a:off x="1105258" y="1622323"/>
            <a:ext cx="10383735" cy="5169156"/>
          </a:xfrm>
        </p:spPr>
        <p:txBody>
          <a:bodyPr>
            <a:noAutofit/>
          </a:bodyPr>
          <a:lstStyle/>
          <a:p>
            <a:pPr algn="ctr">
              <a:defRPr/>
            </a:pPr>
            <a:r>
              <a:rPr lang="en-GB" sz="3600" b="0" dirty="0">
                <a:latin typeface="Raleway" panose="020B0503030101060003" pitchFamily="34" charset="0"/>
                <a:cs typeface="Arial" charset="0"/>
              </a:rPr>
              <a:t>The magic of teams…</a:t>
            </a:r>
            <a:br>
              <a:rPr lang="en-GB" sz="3600" b="0" dirty="0">
                <a:latin typeface="Raleway" panose="020B0503030101060003" pitchFamily="34" charset="0"/>
                <a:cs typeface="Arial" charset="0"/>
              </a:rPr>
            </a:br>
            <a:r>
              <a:rPr lang="en-GB" sz="3600" dirty="0">
                <a:latin typeface="Raleway" panose="020B0503030101060003" pitchFamily="34" charset="0"/>
                <a:cs typeface="Arial" charset="0"/>
              </a:rPr>
              <a:t>“It’s about finding the magic mix, that blend of </a:t>
            </a:r>
            <a:r>
              <a:rPr lang="en-GB" b="1" dirty="0">
                <a:solidFill>
                  <a:srgbClr val="00B0F0"/>
                </a:solidFill>
                <a:latin typeface="Raleway" panose="020B0503030101060003" pitchFamily="34" charset="0"/>
                <a:cs typeface="Arial" charset="0"/>
              </a:rPr>
              <a:t>skills</a:t>
            </a:r>
            <a:r>
              <a:rPr lang="en-GB" sz="3600" dirty="0">
                <a:latin typeface="Raleway" panose="020B0503030101060003" pitchFamily="34" charset="0"/>
                <a:cs typeface="Arial" charset="0"/>
              </a:rPr>
              <a:t> and </a:t>
            </a:r>
            <a:r>
              <a:rPr lang="en-GB" b="1" dirty="0">
                <a:solidFill>
                  <a:srgbClr val="00B0F0"/>
                </a:solidFill>
                <a:latin typeface="Raleway" panose="020B0503030101060003" pitchFamily="34" charset="0"/>
                <a:cs typeface="Arial" charset="0"/>
              </a:rPr>
              <a:t>experience</a:t>
            </a:r>
            <a:r>
              <a:rPr lang="en-GB" sz="3600" dirty="0">
                <a:latin typeface="Raleway" panose="020B0503030101060003" pitchFamily="34" charset="0"/>
                <a:cs typeface="Arial" charset="0"/>
              </a:rPr>
              <a:t> that combines maturity, </a:t>
            </a:r>
            <a:r>
              <a:rPr lang="en-GB" b="1" dirty="0">
                <a:solidFill>
                  <a:srgbClr val="00B0F0"/>
                </a:solidFill>
                <a:latin typeface="Raleway" panose="020B0503030101060003" pitchFamily="34" charset="0"/>
                <a:cs typeface="Arial" charset="0"/>
              </a:rPr>
              <a:t>energy</a:t>
            </a:r>
            <a:r>
              <a:rPr lang="en-GB" sz="3600" b="1" dirty="0">
                <a:solidFill>
                  <a:srgbClr val="00B0F0"/>
                </a:solidFill>
                <a:latin typeface="Raleway" panose="020B0503030101060003" pitchFamily="34" charset="0"/>
                <a:cs typeface="Arial" charset="0"/>
              </a:rPr>
              <a:t>, </a:t>
            </a:r>
            <a:r>
              <a:rPr lang="en-GB" b="1" dirty="0">
                <a:solidFill>
                  <a:srgbClr val="00B0F0"/>
                </a:solidFill>
                <a:latin typeface="Raleway" panose="020B0503030101060003" pitchFamily="34" charset="0"/>
                <a:cs typeface="Arial" charset="0"/>
              </a:rPr>
              <a:t>determination</a:t>
            </a:r>
            <a:r>
              <a:rPr lang="en-GB" sz="3600" b="1" dirty="0">
                <a:solidFill>
                  <a:srgbClr val="00B0F0"/>
                </a:solidFill>
                <a:latin typeface="Raleway" panose="020B0503030101060003" pitchFamily="34" charset="0"/>
                <a:cs typeface="Arial" charset="0"/>
              </a:rPr>
              <a:t> </a:t>
            </a:r>
            <a:r>
              <a:rPr lang="en-GB" sz="3600" dirty="0">
                <a:latin typeface="Raleway" panose="020B0503030101060003" pitchFamily="34" charset="0"/>
                <a:cs typeface="Arial" charset="0"/>
              </a:rPr>
              <a:t>and </a:t>
            </a:r>
            <a:r>
              <a:rPr lang="en-GB" b="1" dirty="0">
                <a:solidFill>
                  <a:srgbClr val="00B0F0"/>
                </a:solidFill>
                <a:latin typeface="Raleway" panose="020B0503030101060003" pitchFamily="34" charset="0"/>
                <a:cs typeface="Arial" charset="0"/>
              </a:rPr>
              <a:t>creativity</a:t>
            </a:r>
            <a:r>
              <a:rPr lang="en-GB" sz="3600" dirty="0">
                <a:latin typeface="Raleway" panose="020B0503030101060003" pitchFamily="34" charset="0"/>
                <a:cs typeface="Arial" charset="0"/>
              </a:rPr>
              <a:t>. It’s like a ballet when it happens. Beautiful to behold!”</a:t>
            </a:r>
            <a:br>
              <a:rPr lang="en-GB" sz="3600" dirty="0">
                <a:latin typeface="Raleway" panose="020B0503030101060003" pitchFamily="34" charset="0"/>
                <a:cs typeface="Arial" charset="0"/>
              </a:rPr>
            </a:br>
            <a:br>
              <a:rPr lang="en-GB" sz="4400" dirty="0">
                <a:latin typeface="Raleway" panose="020B0503030101060003" pitchFamily="34" charset="0"/>
                <a:cs typeface="Arial" charset="0"/>
              </a:rPr>
            </a:br>
            <a:r>
              <a:rPr lang="en-GB" sz="2800" b="0" dirty="0">
                <a:latin typeface="Raleway" panose="020B0503030101060003" pitchFamily="34" charset="0"/>
                <a:cs typeface="Arial" charset="0"/>
              </a:rPr>
              <a:t>(West, 2012, pp. 42)</a:t>
            </a:r>
            <a:endParaRPr lang="en-GB" sz="3600"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D0DD9-88FD-418F-A0B1-CF7BB2CC0F60}"/>
              </a:ext>
            </a:extLst>
          </p:cNvPr>
          <p:cNvSpPr>
            <a:spLocks noGrp="1"/>
          </p:cNvSpPr>
          <p:nvPr>
            <p:ph type="title"/>
          </p:nvPr>
        </p:nvSpPr>
        <p:spPr>
          <a:xfrm>
            <a:off x="1844675" y="61913"/>
            <a:ext cx="6311183" cy="1325562"/>
          </a:xfrm>
        </p:spPr>
        <p:txBody>
          <a:bodyPr/>
          <a:lstStyle/>
          <a:p>
            <a:r>
              <a:rPr lang="en-GB" altLang="en-US" dirty="0"/>
              <a:t>Jobs and roles are important…</a:t>
            </a:r>
            <a:endParaRPr lang="en-GB" dirty="0"/>
          </a:p>
        </p:txBody>
      </p:sp>
      <p:graphicFrame>
        <p:nvGraphicFramePr>
          <p:cNvPr id="8" name="Content Placeholder 7">
            <a:extLst>
              <a:ext uri="{FF2B5EF4-FFF2-40B4-BE49-F238E27FC236}">
                <a16:creationId xmlns:a16="http://schemas.microsoft.com/office/drawing/2014/main" id="{81B48F7B-F2EC-4BD9-AAA9-ADDE898E619D}"/>
              </a:ext>
            </a:extLst>
          </p:cNvPr>
          <p:cNvGraphicFramePr>
            <a:graphicFrameLocks noGrp="1"/>
          </p:cNvGraphicFramePr>
          <p:nvPr>
            <p:ph idx="1"/>
            <p:extLst>
              <p:ext uri="{D42A27DB-BD31-4B8C-83A1-F6EECF244321}">
                <p14:modId xmlns:p14="http://schemas.microsoft.com/office/powerpoint/2010/main" val="3627959736"/>
              </p:ext>
            </p:extLst>
          </p:nvPr>
        </p:nvGraphicFramePr>
        <p:xfrm>
          <a:off x="1206909" y="2675889"/>
          <a:ext cx="7608170" cy="3621405"/>
        </p:xfrm>
        <a:graphic>
          <a:graphicData uri="http://schemas.openxmlformats.org/drawingml/2006/table">
            <a:tbl>
              <a:tblPr firstRow="1" bandRow="1">
                <a:tableStyleId>{17292A2E-F333-43FB-9621-5CBBE7FDCDCB}</a:tableStyleId>
              </a:tblPr>
              <a:tblGrid>
                <a:gridCol w="3804085">
                  <a:extLst>
                    <a:ext uri="{9D8B030D-6E8A-4147-A177-3AD203B41FA5}">
                      <a16:colId xmlns:a16="http://schemas.microsoft.com/office/drawing/2014/main" val="20000"/>
                    </a:ext>
                  </a:extLst>
                </a:gridCol>
                <a:gridCol w="3804085">
                  <a:extLst>
                    <a:ext uri="{9D8B030D-6E8A-4147-A177-3AD203B41FA5}">
                      <a16:colId xmlns:a16="http://schemas.microsoft.com/office/drawing/2014/main" val="20001"/>
                    </a:ext>
                  </a:extLst>
                </a:gridCol>
              </a:tblGrid>
              <a:tr h="935929">
                <a:tc>
                  <a:txBody>
                    <a:bodyPr/>
                    <a:lstStyle/>
                    <a:p>
                      <a:r>
                        <a:rPr lang="en-GB" sz="2400" dirty="0">
                          <a:solidFill>
                            <a:srgbClr val="FFFFFF"/>
                          </a:solidFill>
                        </a:rPr>
                        <a:t>Eligibility/entry criteria</a:t>
                      </a:r>
                    </a:p>
                  </a:txBody>
                  <a:tcPr marL="91443" marR="9144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FFFFFF"/>
                          </a:solidFill>
                        </a:rPr>
                        <a:t>Suitability/performance criteria</a:t>
                      </a:r>
                    </a:p>
                  </a:txBody>
                  <a:tcPr marL="91443" marR="9144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2195">
                <a:tc>
                  <a:txBody>
                    <a:bodyPr/>
                    <a:lstStyle/>
                    <a:p>
                      <a:r>
                        <a:rPr lang="en-GB" sz="2800" dirty="0">
                          <a:solidFill>
                            <a:schemeClr val="tx1"/>
                          </a:solidFill>
                        </a:rPr>
                        <a:t>Skills</a:t>
                      </a:r>
                    </a:p>
                  </a:txBody>
                  <a:tcPr marL="91443" marR="9144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a:t>Behavioural tendencies</a:t>
                      </a:r>
                    </a:p>
                  </a:txBody>
                  <a:tcPr marL="91443" marR="9144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0307">
                <a:tc>
                  <a:txBody>
                    <a:bodyPr/>
                    <a:lstStyle/>
                    <a:p>
                      <a:r>
                        <a:rPr lang="en-GB" sz="2800" dirty="0"/>
                        <a:t>Qualifications</a:t>
                      </a:r>
                    </a:p>
                  </a:txBody>
                  <a:tcPr marL="91443" marR="9144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a:t>Temperament</a:t>
                      </a:r>
                    </a:p>
                  </a:txBody>
                  <a:tcPr marL="91443" marR="9144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0307">
                <a:tc>
                  <a:txBody>
                    <a:bodyPr/>
                    <a:lstStyle/>
                    <a:p>
                      <a:r>
                        <a:rPr lang="en-GB" sz="2800" dirty="0"/>
                        <a:t>Experience</a:t>
                      </a:r>
                    </a:p>
                  </a:txBody>
                  <a:tcPr marL="91443" marR="9144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a:t>Aptitude</a:t>
                      </a:r>
                    </a:p>
                  </a:txBody>
                  <a:tcPr marL="91443" marR="9144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Content Placeholder 6">
            <a:extLst>
              <a:ext uri="{FF2B5EF4-FFF2-40B4-BE49-F238E27FC236}">
                <a16:creationId xmlns:a16="http://schemas.microsoft.com/office/drawing/2014/main" id="{74C4E077-1A94-4AB8-AF0D-23991CFBB307}"/>
              </a:ext>
            </a:extLst>
          </p:cNvPr>
          <p:cNvSpPr txBox="1">
            <a:spLocks/>
          </p:cNvSpPr>
          <p:nvPr/>
        </p:nvSpPr>
        <p:spPr>
          <a:xfrm>
            <a:off x="838199" y="1825625"/>
            <a:ext cx="10146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People in the project team need to be matched to jobs…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E3E5-2C15-4672-A86A-1834E33D9E13}"/>
              </a:ext>
            </a:extLst>
          </p:cNvPr>
          <p:cNvSpPr>
            <a:spLocks noGrp="1"/>
          </p:cNvSpPr>
          <p:nvPr>
            <p:ph type="ctrTitle"/>
          </p:nvPr>
        </p:nvSpPr>
        <p:spPr/>
        <p:txBody>
          <a:bodyPr/>
          <a:lstStyle/>
          <a:p>
            <a:r>
              <a:rPr lang="en-TT" dirty="0"/>
              <a:t>Team Roles</a:t>
            </a:r>
          </a:p>
        </p:txBody>
      </p:sp>
      <p:sp>
        <p:nvSpPr>
          <p:cNvPr id="3" name="Subtitle 2">
            <a:extLst>
              <a:ext uri="{FF2B5EF4-FFF2-40B4-BE49-F238E27FC236}">
                <a16:creationId xmlns:a16="http://schemas.microsoft.com/office/drawing/2014/main" id="{5D212045-2DBE-4676-A2B1-B4B3C23EBDB8}"/>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623553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B032-5073-40BF-AA23-2B0ED3E0AE32}"/>
              </a:ext>
            </a:extLst>
          </p:cNvPr>
          <p:cNvSpPr>
            <a:spLocks noGrp="1"/>
          </p:cNvSpPr>
          <p:nvPr>
            <p:ph type="title"/>
          </p:nvPr>
        </p:nvSpPr>
        <p:spPr>
          <a:xfrm>
            <a:off x="1890945" y="179900"/>
            <a:ext cx="7231266" cy="1325562"/>
          </a:xfrm>
        </p:spPr>
        <p:txBody>
          <a:bodyPr>
            <a:normAutofit/>
          </a:bodyPr>
          <a:lstStyle/>
          <a:p>
            <a:r>
              <a:rPr lang="en-GB" dirty="0"/>
              <a:t>Belbin’s 9 Team Roles</a:t>
            </a:r>
          </a:p>
        </p:txBody>
      </p:sp>
      <p:sp>
        <p:nvSpPr>
          <p:cNvPr id="3" name="Content Placeholder 2">
            <a:extLst>
              <a:ext uri="{FF2B5EF4-FFF2-40B4-BE49-F238E27FC236}">
                <a16:creationId xmlns:a16="http://schemas.microsoft.com/office/drawing/2014/main" id="{94752CDA-0365-454E-A49E-F0F9A08A5A84}"/>
              </a:ext>
            </a:extLst>
          </p:cNvPr>
          <p:cNvSpPr>
            <a:spLocks noGrp="1"/>
          </p:cNvSpPr>
          <p:nvPr>
            <p:ph idx="1"/>
          </p:nvPr>
        </p:nvSpPr>
        <p:spPr>
          <a:xfrm>
            <a:off x="909221" y="1651247"/>
            <a:ext cx="10515600" cy="4765413"/>
          </a:xfrm>
        </p:spPr>
        <p:txBody>
          <a:bodyPr>
            <a:normAutofit fontScale="92500" lnSpcReduction="10000"/>
          </a:bodyPr>
          <a:lstStyle/>
          <a:p>
            <a:r>
              <a:rPr lang="en-US" dirty="0"/>
              <a:t>'Team Role' refers to one of nine clusters of </a:t>
            </a:r>
            <a:r>
              <a:rPr lang="en-US" dirty="0" err="1"/>
              <a:t>behavioural</a:t>
            </a:r>
            <a:r>
              <a:rPr lang="en-US" dirty="0"/>
              <a:t> attributes, identified by Dr Meredith Belbin’s (1993) research.</a:t>
            </a:r>
          </a:p>
          <a:p>
            <a:r>
              <a:rPr lang="en-US" dirty="0"/>
              <a:t>"The types of </a:t>
            </a:r>
            <a:r>
              <a:rPr lang="en-US" dirty="0" err="1"/>
              <a:t>behaviour</a:t>
            </a:r>
            <a:r>
              <a:rPr lang="en-US" dirty="0"/>
              <a:t> in which people engage are infinite. But the </a:t>
            </a:r>
            <a:r>
              <a:rPr lang="en-US" b="1" dirty="0">
                <a:solidFill>
                  <a:srgbClr val="00B0F0"/>
                </a:solidFill>
              </a:rPr>
              <a:t>range of useful </a:t>
            </a:r>
            <a:r>
              <a:rPr lang="en-US" b="1" dirty="0" err="1">
                <a:solidFill>
                  <a:srgbClr val="00B0F0"/>
                </a:solidFill>
              </a:rPr>
              <a:t>behaviours</a:t>
            </a:r>
            <a:r>
              <a:rPr lang="en-US" dirty="0"/>
              <a:t>, which make an </a:t>
            </a:r>
            <a:r>
              <a:rPr lang="en-US" b="1" dirty="0">
                <a:solidFill>
                  <a:srgbClr val="00B0F0"/>
                </a:solidFill>
              </a:rPr>
              <a:t>effective contribution to team performance,</a:t>
            </a:r>
            <a:r>
              <a:rPr lang="en-US" dirty="0"/>
              <a:t> is finite. </a:t>
            </a:r>
          </a:p>
          <a:p>
            <a:r>
              <a:rPr lang="en-US" dirty="0"/>
              <a:t>These </a:t>
            </a:r>
            <a:r>
              <a:rPr lang="en-US" dirty="0" err="1"/>
              <a:t>behaviours</a:t>
            </a:r>
            <a:r>
              <a:rPr lang="en-US" dirty="0"/>
              <a:t> could be grouped into a set number of related clusters to which the term ‘</a:t>
            </a:r>
            <a:r>
              <a:rPr lang="en-US" b="1" dirty="0">
                <a:solidFill>
                  <a:srgbClr val="00B0F0"/>
                </a:solidFill>
              </a:rPr>
              <a:t>Team Role</a:t>
            </a:r>
            <a:r>
              <a:rPr lang="en-US" dirty="0"/>
              <a:t>’ is applied.“ (Belbin, 1993)</a:t>
            </a:r>
          </a:p>
          <a:p>
            <a:r>
              <a:rPr lang="en-US" dirty="0"/>
              <a:t>The research indicated that </a:t>
            </a:r>
            <a:r>
              <a:rPr lang="en-US" b="1" dirty="0">
                <a:solidFill>
                  <a:srgbClr val="FF0000"/>
                </a:solidFill>
              </a:rPr>
              <a:t>the most successful teams were made up of a diverse mix of </a:t>
            </a:r>
            <a:r>
              <a:rPr lang="en-US" b="1" dirty="0" err="1">
                <a:solidFill>
                  <a:srgbClr val="FF0000"/>
                </a:solidFill>
              </a:rPr>
              <a:t>behaviours</a:t>
            </a:r>
            <a:r>
              <a:rPr lang="en-US" b="1" dirty="0">
                <a:solidFill>
                  <a:srgbClr val="FF0000"/>
                </a:solidFill>
              </a:rPr>
              <a:t>. </a:t>
            </a:r>
          </a:p>
          <a:p>
            <a:r>
              <a:rPr lang="en-US" dirty="0"/>
              <a:t>Each team needs access to each of the nine Belbin Team Role </a:t>
            </a:r>
            <a:r>
              <a:rPr lang="en-US" dirty="0" err="1"/>
              <a:t>behaviours</a:t>
            </a:r>
            <a:r>
              <a:rPr lang="en-US" dirty="0"/>
              <a:t> to become a high-performing team.</a:t>
            </a:r>
          </a:p>
          <a:p>
            <a:r>
              <a:rPr lang="en-US" dirty="0"/>
              <a:t>3 categories: task, thinking and social</a:t>
            </a:r>
          </a:p>
          <a:p>
            <a:endParaRPr lang="en-GB" dirty="0"/>
          </a:p>
        </p:txBody>
      </p:sp>
    </p:spTree>
    <p:extLst>
      <p:ext uri="{BB962C8B-B14F-4D97-AF65-F5344CB8AC3E}">
        <p14:creationId xmlns:p14="http://schemas.microsoft.com/office/powerpoint/2010/main" val="171590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1D4C-59A7-4ABF-A51E-02055B058B12}"/>
              </a:ext>
            </a:extLst>
          </p:cNvPr>
          <p:cNvSpPr>
            <a:spLocks noGrp="1"/>
          </p:cNvSpPr>
          <p:nvPr>
            <p:ph type="ctrTitle"/>
          </p:nvPr>
        </p:nvSpPr>
        <p:spPr/>
        <p:txBody>
          <a:bodyPr/>
          <a:lstStyle/>
          <a:p>
            <a:r>
              <a:rPr lang="en-TT" dirty="0"/>
              <a:t>Recap Session 2</a:t>
            </a:r>
          </a:p>
        </p:txBody>
      </p:sp>
      <p:sp>
        <p:nvSpPr>
          <p:cNvPr id="3" name="Subtitle 2">
            <a:extLst>
              <a:ext uri="{FF2B5EF4-FFF2-40B4-BE49-F238E27FC236}">
                <a16:creationId xmlns:a16="http://schemas.microsoft.com/office/drawing/2014/main" id="{1E67C0C1-BF13-4841-BACC-45062A3B3CD3}"/>
              </a:ext>
            </a:extLst>
          </p:cNvPr>
          <p:cNvSpPr>
            <a:spLocks noGrp="1"/>
          </p:cNvSpPr>
          <p:nvPr>
            <p:ph type="subTitle" idx="1"/>
          </p:nvPr>
        </p:nvSpPr>
        <p:spPr/>
        <p:txBody>
          <a:bodyPr/>
          <a:lstStyle/>
          <a:p>
            <a:endParaRPr lang="en-TT" dirty="0"/>
          </a:p>
        </p:txBody>
      </p:sp>
    </p:spTree>
    <p:extLst>
      <p:ext uri="{BB962C8B-B14F-4D97-AF65-F5344CB8AC3E}">
        <p14:creationId xmlns:p14="http://schemas.microsoft.com/office/powerpoint/2010/main" val="322500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2A08-3247-4444-B7AF-E27ABE9BA629}"/>
              </a:ext>
            </a:extLst>
          </p:cNvPr>
          <p:cNvSpPr>
            <a:spLocks noGrp="1"/>
          </p:cNvSpPr>
          <p:nvPr>
            <p:ph type="title"/>
          </p:nvPr>
        </p:nvSpPr>
        <p:spPr/>
        <p:txBody>
          <a:bodyPr/>
          <a:lstStyle/>
          <a:p>
            <a:r>
              <a:rPr lang="en-GB" dirty="0"/>
              <a:t>Task- or action-oriented roles</a:t>
            </a:r>
            <a:br>
              <a:rPr lang="en-GB" dirty="0"/>
            </a:br>
            <a:r>
              <a:rPr lang="en-GB" sz="3600" dirty="0"/>
              <a:t>Belbin’s (1993) model</a:t>
            </a:r>
          </a:p>
        </p:txBody>
      </p:sp>
      <p:sp>
        <p:nvSpPr>
          <p:cNvPr id="6" name="Content Placeholder 5">
            <a:extLst>
              <a:ext uri="{FF2B5EF4-FFF2-40B4-BE49-F238E27FC236}">
                <a16:creationId xmlns:a16="http://schemas.microsoft.com/office/drawing/2014/main" id="{CE10ED5D-905F-431C-A20B-69C1F3A3A7DE}"/>
              </a:ext>
            </a:extLst>
          </p:cNvPr>
          <p:cNvSpPr>
            <a:spLocks noGrp="1"/>
          </p:cNvSpPr>
          <p:nvPr>
            <p:ph sz="half" idx="2"/>
          </p:nvPr>
        </p:nvSpPr>
        <p:spPr>
          <a:xfrm>
            <a:off x="4268056" y="1596003"/>
            <a:ext cx="3655890" cy="4351338"/>
          </a:xfrm>
        </p:spPr>
        <p:txBody>
          <a:bodyPr>
            <a:normAutofit fontScale="62500" lnSpcReduction="20000"/>
          </a:bodyPr>
          <a:lstStyle/>
          <a:p>
            <a:pPr algn="l" fontAlgn="b"/>
            <a:r>
              <a:rPr lang="en-US" b="0" i="0" dirty="0">
                <a:solidFill>
                  <a:srgbClr val="545454"/>
                </a:solidFill>
                <a:effectLst/>
                <a:latin typeface="Raleway" panose="020B0503030101060003" pitchFamily="34" charset="0"/>
              </a:rPr>
              <a:t>     </a:t>
            </a:r>
            <a:r>
              <a:rPr lang="en-US" sz="3200" b="1" dirty="0">
                <a:solidFill>
                  <a:srgbClr val="556596"/>
                </a:solidFill>
                <a:latin typeface="Raleway" panose="020B0503030101060003" pitchFamily="34" charset="0"/>
              </a:rPr>
              <a:t>Implementer</a:t>
            </a:r>
          </a:p>
          <a:p>
            <a:pPr algn="l" fontAlgn="b"/>
            <a:endParaRPr lang="en-US" dirty="0">
              <a:solidFill>
                <a:srgbClr val="545454"/>
              </a:solidFill>
              <a:latin typeface="Raleway" panose="020B0503030101060003" pitchFamily="34" charset="0"/>
            </a:endParaRPr>
          </a:p>
          <a:p>
            <a:pPr algn="l" fontAlgn="b"/>
            <a:r>
              <a:rPr lang="en-US" b="0" i="0" dirty="0">
                <a:solidFill>
                  <a:srgbClr val="545454"/>
                </a:solidFill>
                <a:effectLst/>
                <a:latin typeface="Raleway" panose="020B0503030101060003" pitchFamily="34" charset="0"/>
              </a:rPr>
              <a:t>Needed to plan a workable strategy and carry it out as efficiently as possible.</a:t>
            </a:r>
          </a:p>
          <a:p>
            <a:pPr algn="l" fontAlgn="b"/>
            <a:r>
              <a:rPr lang="en-US" b="1" i="0" dirty="0">
                <a:solidFill>
                  <a:srgbClr val="556596"/>
                </a:solidFill>
                <a:effectLst/>
                <a:latin typeface="Raleway" panose="020B0503030101060003" pitchFamily="34" charset="0"/>
              </a:rPr>
              <a:t>Strengths:</a:t>
            </a:r>
            <a:r>
              <a:rPr lang="en-US" b="0" i="0" dirty="0">
                <a:solidFill>
                  <a:srgbClr val="545454"/>
                </a:solidFill>
                <a:effectLst/>
                <a:latin typeface="Raleway" panose="020B0503030101060003" pitchFamily="34" charset="0"/>
              </a:rPr>
              <a:t> Practical, reliable, efficient. Turns ideas into actions and </a:t>
            </a:r>
            <a:r>
              <a:rPr lang="en-US" b="0" i="0" dirty="0" err="1">
                <a:solidFill>
                  <a:srgbClr val="545454"/>
                </a:solidFill>
                <a:effectLst/>
                <a:latin typeface="Raleway" panose="020B0503030101060003" pitchFamily="34" charset="0"/>
              </a:rPr>
              <a:t>organises</a:t>
            </a:r>
            <a:r>
              <a:rPr lang="en-US" b="0" i="0" dirty="0">
                <a:solidFill>
                  <a:srgbClr val="545454"/>
                </a:solidFill>
                <a:effectLst/>
                <a:latin typeface="Raleway" panose="020B0503030101060003" pitchFamily="34" charset="0"/>
              </a:rPr>
              <a:t> work that needs to be done.</a:t>
            </a:r>
          </a:p>
          <a:p>
            <a:pPr algn="l" fontAlgn="b"/>
            <a:r>
              <a:rPr lang="en-US" sz="2900" b="1" dirty="0">
                <a:solidFill>
                  <a:srgbClr val="556596"/>
                </a:solidFill>
                <a:latin typeface="Raleway" panose="020B0503030101060003" pitchFamily="34" charset="0"/>
              </a:rPr>
              <a:t>Allowable weaknesses: </a:t>
            </a:r>
            <a:r>
              <a:rPr lang="en-US" b="0" i="0" dirty="0">
                <a:solidFill>
                  <a:srgbClr val="545454"/>
                </a:solidFill>
                <a:effectLst/>
                <a:latin typeface="Raleway" panose="020B0503030101060003" pitchFamily="34" charset="0"/>
              </a:rPr>
              <a:t>Can be a bit inflexible and slow to respond to new possibilities.</a:t>
            </a:r>
          </a:p>
          <a:p>
            <a:pPr algn="l" fontAlgn="b"/>
            <a:r>
              <a:rPr lang="en-US" sz="2900" b="1" dirty="0">
                <a:solidFill>
                  <a:srgbClr val="556596"/>
                </a:solidFill>
                <a:latin typeface="Raleway" panose="020B0503030101060003" pitchFamily="34" charset="0"/>
              </a:rPr>
              <a:t>Don't be surprised to find that: </a:t>
            </a:r>
            <a:r>
              <a:rPr lang="en-US" b="0" i="0" dirty="0">
                <a:solidFill>
                  <a:srgbClr val="545454"/>
                </a:solidFill>
                <a:effectLst/>
                <a:latin typeface="Raleway" panose="020B0503030101060003" pitchFamily="34" charset="0"/>
              </a:rPr>
              <a:t>They might be slow to relinquish their plans in </a:t>
            </a:r>
            <a:r>
              <a:rPr lang="en-US" b="0" i="0" dirty="0" err="1">
                <a:solidFill>
                  <a:srgbClr val="545454"/>
                </a:solidFill>
                <a:effectLst/>
                <a:latin typeface="Raleway" panose="020B0503030101060003" pitchFamily="34" charset="0"/>
              </a:rPr>
              <a:t>favour</a:t>
            </a:r>
            <a:r>
              <a:rPr lang="en-US" b="0" i="0" dirty="0">
                <a:solidFill>
                  <a:srgbClr val="545454"/>
                </a:solidFill>
                <a:effectLst/>
                <a:latin typeface="Raleway" panose="020B0503030101060003" pitchFamily="34" charset="0"/>
              </a:rPr>
              <a:t> of positive changes.</a:t>
            </a:r>
          </a:p>
          <a:p>
            <a:pPr marL="0" indent="0">
              <a:buNone/>
            </a:pPr>
            <a:endParaRPr lang="en-GB" dirty="0">
              <a:latin typeface="Raleway" panose="020B0503030101060003" pitchFamily="34" charset="0"/>
            </a:endParaRPr>
          </a:p>
        </p:txBody>
      </p:sp>
      <p:sp>
        <p:nvSpPr>
          <p:cNvPr id="7" name="Content Placeholder 6">
            <a:extLst>
              <a:ext uri="{FF2B5EF4-FFF2-40B4-BE49-F238E27FC236}">
                <a16:creationId xmlns:a16="http://schemas.microsoft.com/office/drawing/2014/main" id="{07A64725-7431-49A8-8729-CA922F16D20D}"/>
              </a:ext>
            </a:extLst>
          </p:cNvPr>
          <p:cNvSpPr>
            <a:spLocks noGrp="1"/>
          </p:cNvSpPr>
          <p:nvPr>
            <p:ph sz="half" idx="10"/>
          </p:nvPr>
        </p:nvSpPr>
        <p:spPr>
          <a:xfrm>
            <a:off x="8327574" y="1596003"/>
            <a:ext cx="3456975" cy="4779631"/>
          </a:xfrm>
        </p:spPr>
        <p:txBody>
          <a:bodyPr>
            <a:normAutofit fontScale="62500" lnSpcReduction="20000"/>
          </a:bodyPr>
          <a:lstStyle/>
          <a:p>
            <a:pPr algn="l" fontAlgn="b"/>
            <a:r>
              <a:rPr lang="en-US" b="0" i="0" dirty="0">
                <a:solidFill>
                  <a:srgbClr val="545454"/>
                </a:solidFill>
                <a:effectLst/>
                <a:latin typeface="Raleway" panose="020B0503030101060003" pitchFamily="34" charset="0"/>
              </a:rPr>
              <a:t>      </a:t>
            </a:r>
            <a:r>
              <a:rPr lang="en-US" sz="3200" b="1" dirty="0">
                <a:solidFill>
                  <a:srgbClr val="784C19"/>
                </a:solidFill>
                <a:effectLst/>
                <a:latin typeface="Raleway" panose="020B0503030101060003" pitchFamily="34" charset="0"/>
              </a:rPr>
              <a:t>Completer-Finisher</a:t>
            </a:r>
            <a:endParaRPr lang="en-US" b="1" dirty="0">
              <a:solidFill>
                <a:srgbClr val="784C19"/>
              </a:solidFill>
              <a:effectLst/>
              <a:latin typeface="Raleway" panose="020B0503030101060003" pitchFamily="34" charset="0"/>
            </a:endParaRPr>
          </a:p>
          <a:p>
            <a:pPr algn="l" fontAlgn="b"/>
            <a:endParaRPr lang="en-US" b="1" dirty="0">
              <a:solidFill>
                <a:srgbClr val="784C19"/>
              </a:solidFill>
              <a:effectLst/>
              <a:latin typeface="Raleway" panose="020B0503030101060003" pitchFamily="34" charset="0"/>
            </a:endParaRPr>
          </a:p>
          <a:p>
            <a:pPr algn="l" fontAlgn="b"/>
            <a:r>
              <a:rPr lang="en-US" b="0" i="0" dirty="0">
                <a:solidFill>
                  <a:srgbClr val="545454"/>
                </a:solidFill>
                <a:effectLst/>
                <a:latin typeface="Raleway" panose="020B0503030101060003" pitchFamily="34" charset="0"/>
              </a:rPr>
              <a:t>Most effectively used at the end of tasks to polish and </a:t>
            </a:r>
            <a:r>
              <a:rPr lang="en-US" b="0" i="0" dirty="0" err="1">
                <a:solidFill>
                  <a:srgbClr val="545454"/>
                </a:solidFill>
                <a:effectLst/>
                <a:latin typeface="Raleway" panose="020B0503030101060003" pitchFamily="34" charset="0"/>
              </a:rPr>
              <a:t>scrutinise</a:t>
            </a:r>
            <a:r>
              <a:rPr lang="en-US" b="0" i="0" dirty="0">
                <a:solidFill>
                  <a:srgbClr val="545454"/>
                </a:solidFill>
                <a:effectLst/>
                <a:latin typeface="Raleway" panose="020B0503030101060003" pitchFamily="34" charset="0"/>
              </a:rPr>
              <a:t> the work for errors, subjecting it to the highest standards of quality control.</a:t>
            </a:r>
          </a:p>
          <a:p>
            <a:pPr algn="l" fontAlgn="b"/>
            <a:r>
              <a:rPr lang="en-US" sz="2900" b="1" dirty="0">
                <a:solidFill>
                  <a:srgbClr val="784C19"/>
                </a:solidFill>
                <a:latin typeface="Raleway" panose="020B0503030101060003" pitchFamily="34" charset="0"/>
              </a:rPr>
              <a:t>Strengths: </a:t>
            </a:r>
            <a:r>
              <a:rPr lang="en-US" b="0" i="0" dirty="0">
                <a:solidFill>
                  <a:srgbClr val="545454"/>
                </a:solidFill>
                <a:effectLst/>
                <a:latin typeface="Raleway" panose="020B0503030101060003" pitchFamily="34" charset="0"/>
              </a:rPr>
              <a:t>Painstaking, conscientious, anxious. Searches out errors. Polishes and perfects.</a:t>
            </a:r>
          </a:p>
          <a:p>
            <a:pPr algn="l" fontAlgn="b"/>
            <a:r>
              <a:rPr lang="en-US" sz="2900" b="1" dirty="0">
                <a:solidFill>
                  <a:srgbClr val="784C19"/>
                </a:solidFill>
                <a:latin typeface="Raleway" panose="020B0503030101060003" pitchFamily="34" charset="0"/>
              </a:rPr>
              <a:t>Allowable weaknesses: </a:t>
            </a:r>
            <a:r>
              <a:rPr lang="en-US" b="0" i="0" dirty="0">
                <a:solidFill>
                  <a:srgbClr val="545454"/>
                </a:solidFill>
                <a:effectLst/>
                <a:latin typeface="Raleway" panose="020B0503030101060003" pitchFamily="34" charset="0"/>
              </a:rPr>
              <a:t>Can be inclined to worry unduly, and reluctant to delegate.</a:t>
            </a:r>
          </a:p>
          <a:p>
            <a:pPr algn="l" fontAlgn="b"/>
            <a:r>
              <a:rPr lang="en-US" sz="2900" b="1" dirty="0">
                <a:solidFill>
                  <a:srgbClr val="784C19"/>
                </a:solidFill>
                <a:latin typeface="Raleway" panose="020B0503030101060003" pitchFamily="34" charset="0"/>
              </a:rPr>
              <a:t>Don't be surprised to find that: </a:t>
            </a:r>
            <a:r>
              <a:rPr lang="en-US" b="0" i="0" dirty="0">
                <a:solidFill>
                  <a:srgbClr val="545454"/>
                </a:solidFill>
                <a:effectLst/>
                <a:latin typeface="Raleway" panose="020B0503030101060003" pitchFamily="34" charset="0"/>
              </a:rPr>
              <a:t>They could be accused of taking their perfectionism to extremes.</a:t>
            </a:r>
          </a:p>
          <a:p>
            <a:endParaRPr lang="en-GB" dirty="0">
              <a:latin typeface="Raleway" panose="020B0503030101060003" pitchFamily="34" charset="0"/>
            </a:endParaRPr>
          </a:p>
        </p:txBody>
      </p:sp>
      <p:sp>
        <p:nvSpPr>
          <p:cNvPr id="9" name="Content Placeholder 8">
            <a:extLst>
              <a:ext uri="{FF2B5EF4-FFF2-40B4-BE49-F238E27FC236}">
                <a16:creationId xmlns:a16="http://schemas.microsoft.com/office/drawing/2014/main" id="{3E0F7046-5D15-45B3-8F9B-8002C42D4C72}"/>
              </a:ext>
            </a:extLst>
          </p:cNvPr>
          <p:cNvSpPr>
            <a:spLocks noGrp="1"/>
          </p:cNvSpPr>
          <p:nvPr>
            <p:ph sz="half" idx="1"/>
          </p:nvPr>
        </p:nvSpPr>
        <p:spPr>
          <a:xfrm>
            <a:off x="108857" y="1596003"/>
            <a:ext cx="3755571" cy="4580618"/>
          </a:xfrm>
        </p:spPr>
        <p:txBody>
          <a:bodyPr>
            <a:normAutofit fontScale="62500" lnSpcReduction="20000"/>
          </a:bodyPr>
          <a:lstStyle/>
          <a:p>
            <a:pPr marL="0" indent="0" algn="l" fontAlgn="b">
              <a:buNone/>
            </a:pPr>
            <a:r>
              <a:rPr lang="en-US" sz="3200" b="0" i="0" dirty="0">
                <a:solidFill>
                  <a:srgbClr val="964433"/>
                </a:solidFill>
                <a:effectLst/>
                <a:latin typeface="Raleway" panose="020B0503030101060003" pitchFamily="34" charset="0"/>
              </a:rPr>
              <a:t>           </a:t>
            </a:r>
            <a:r>
              <a:rPr lang="en-US" sz="3200" b="1" i="0" dirty="0">
                <a:solidFill>
                  <a:srgbClr val="964433"/>
                </a:solidFill>
                <a:effectLst/>
                <a:latin typeface="Raleway" panose="020B0503030101060003" pitchFamily="34" charset="0"/>
              </a:rPr>
              <a:t>Shaper</a:t>
            </a:r>
          </a:p>
          <a:p>
            <a:pPr algn="l" fontAlgn="b"/>
            <a:endParaRPr lang="en-US" b="0" i="0" dirty="0">
              <a:solidFill>
                <a:srgbClr val="545454"/>
              </a:solidFill>
              <a:effectLst/>
              <a:latin typeface="Raleway" panose="020B0503030101060003" pitchFamily="34" charset="0"/>
            </a:endParaRPr>
          </a:p>
          <a:p>
            <a:pPr algn="l" fontAlgn="b"/>
            <a:r>
              <a:rPr lang="en-US" b="0" i="0" dirty="0">
                <a:solidFill>
                  <a:srgbClr val="545454"/>
                </a:solidFill>
                <a:effectLst/>
                <a:latin typeface="Raleway" panose="020B0503030101060003" pitchFamily="34" charset="0"/>
              </a:rPr>
              <a:t>Provides the necessary drive to ensure that the team keeps moving and does not lose focus or momentum.</a:t>
            </a:r>
          </a:p>
          <a:p>
            <a:pPr algn="l" fontAlgn="b"/>
            <a:r>
              <a:rPr lang="en-US" sz="2900" b="1" dirty="0">
                <a:solidFill>
                  <a:srgbClr val="964433"/>
                </a:solidFill>
                <a:latin typeface="Raleway" panose="020B0503030101060003" pitchFamily="34" charset="0"/>
              </a:rPr>
              <a:t>Strengths: </a:t>
            </a:r>
            <a:r>
              <a:rPr lang="en-US" b="0" i="0" dirty="0">
                <a:solidFill>
                  <a:srgbClr val="545454"/>
                </a:solidFill>
                <a:effectLst/>
                <a:latin typeface="Raleway" panose="020B0503030101060003" pitchFamily="34" charset="0"/>
              </a:rPr>
              <a:t>Challenging, dynamic, thrives on pressure. Has the drive and courage to overcome obstacles.</a:t>
            </a:r>
          </a:p>
          <a:p>
            <a:pPr algn="l" fontAlgn="b"/>
            <a:r>
              <a:rPr lang="en-US" sz="2900" b="1" dirty="0">
                <a:solidFill>
                  <a:srgbClr val="964433"/>
                </a:solidFill>
                <a:latin typeface="Raleway" panose="020B0503030101060003" pitchFamily="34" charset="0"/>
              </a:rPr>
              <a:t>Allowable weaknesses: </a:t>
            </a:r>
            <a:r>
              <a:rPr lang="en-US" b="0" i="0" dirty="0">
                <a:solidFill>
                  <a:srgbClr val="545454"/>
                </a:solidFill>
                <a:effectLst/>
                <a:latin typeface="Raleway" panose="020B0503030101060003" pitchFamily="34" charset="0"/>
              </a:rPr>
              <a:t>Can be prone to provocation, and may sometimes offend people's feelings.</a:t>
            </a:r>
          </a:p>
          <a:p>
            <a:pPr algn="l" fontAlgn="b"/>
            <a:r>
              <a:rPr lang="en-US" sz="2900" b="1" dirty="0">
                <a:solidFill>
                  <a:srgbClr val="964433"/>
                </a:solidFill>
                <a:latin typeface="Raleway" panose="020B0503030101060003" pitchFamily="34" charset="0"/>
              </a:rPr>
              <a:t>Don't be surprised to find that: </a:t>
            </a:r>
            <a:r>
              <a:rPr lang="en-US" b="0" i="0" dirty="0">
                <a:solidFill>
                  <a:srgbClr val="545454"/>
                </a:solidFill>
                <a:effectLst/>
                <a:latin typeface="Raleway" panose="020B0503030101060003" pitchFamily="34" charset="0"/>
              </a:rPr>
              <a:t>They could risk becoming aggressive and bad-</a:t>
            </a:r>
            <a:r>
              <a:rPr lang="en-US" b="0" i="0" dirty="0" err="1">
                <a:solidFill>
                  <a:srgbClr val="545454"/>
                </a:solidFill>
                <a:effectLst/>
                <a:latin typeface="Raleway" panose="020B0503030101060003" pitchFamily="34" charset="0"/>
              </a:rPr>
              <a:t>humoured</a:t>
            </a:r>
            <a:r>
              <a:rPr lang="en-US" b="0" i="0" dirty="0">
                <a:solidFill>
                  <a:srgbClr val="545454"/>
                </a:solidFill>
                <a:effectLst/>
                <a:latin typeface="Raleway" panose="020B0503030101060003" pitchFamily="34" charset="0"/>
              </a:rPr>
              <a:t> in their attempts to get things done.</a:t>
            </a:r>
          </a:p>
        </p:txBody>
      </p:sp>
      <p:pic>
        <p:nvPicPr>
          <p:cNvPr id="11" name="Picture 10" descr="Shaper icon">
            <a:extLst>
              <a:ext uri="{FF2B5EF4-FFF2-40B4-BE49-F238E27FC236}">
                <a16:creationId xmlns:a16="http://schemas.microsoft.com/office/drawing/2014/main" id="{BE3237AD-E102-4B42-B86D-12B402FD3162}"/>
              </a:ext>
            </a:extLst>
          </p:cNvPr>
          <p:cNvPicPr>
            <a:picLocks noChangeAspect="1"/>
          </p:cNvPicPr>
          <p:nvPr/>
        </p:nvPicPr>
        <p:blipFill>
          <a:blip r:embed="rId3"/>
          <a:stretch>
            <a:fillRect/>
          </a:stretch>
        </p:blipFill>
        <p:spPr>
          <a:xfrm>
            <a:off x="223158" y="1438123"/>
            <a:ext cx="552450" cy="523875"/>
          </a:xfrm>
          <a:prstGeom prst="rect">
            <a:avLst/>
          </a:prstGeom>
        </p:spPr>
      </p:pic>
      <p:pic>
        <p:nvPicPr>
          <p:cNvPr id="18" name="Picture 17" descr="Implementer icon">
            <a:extLst>
              <a:ext uri="{FF2B5EF4-FFF2-40B4-BE49-F238E27FC236}">
                <a16:creationId xmlns:a16="http://schemas.microsoft.com/office/drawing/2014/main" id="{89BE0B9D-A8C6-460F-9C7E-023AD3E6ABAF}"/>
              </a:ext>
            </a:extLst>
          </p:cNvPr>
          <p:cNvPicPr>
            <a:picLocks noChangeAspect="1"/>
          </p:cNvPicPr>
          <p:nvPr/>
        </p:nvPicPr>
        <p:blipFill>
          <a:blip r:embed="rId4"/>
          <a:stretch>
            <a:fillRect/>
          </a:stretch>
        </p:blipFill>
        <p:spPr>
          <a:xfrm>
            <a:off x="4304620" y="1438123"/>
            <a:ext cx="514350" cy="514350"/>
          </a:xfrm>
          <a:prstGeom prst="rect">
            <a:avLst/>
          </a:prstGeom>
        </p:spPr>
      </p:pic>
      <p:graphicFrame>
        <p:nvGraphicFramePr>
          <p:cNvPr id="19" name="Object 18" descr="Completer-Finisher icon">
            <a:extLst>
              <a:ext uri="{FF2B5EF4-FFF2-40B4-BE49-F238E27FC236}">
                <a16:creationId xmlns:a16="http://schemas.microsoft.com/office/drawing/2014/main" id="{EF1BD029-6FA1-473C-A45B-A03047014AC2}"/>
              </a:ext>
            </a:extLst>
          </p:cNvPr>
          <p:cNvGraphicFramePr>
            <a:graphicFrameLocks noChangeAspect="1"/>
          </p:cNvGraphicFramePr>
          <p:nvPr>
            <p:extLst>
              <p:ext uri="{D42A27DB-BD31-4B8C-83A1-F6EECF244321}">
                <p14:modId xmlns:p14="http://schemas.microsoft.com/office/powerpoint/2010/main" val="4086256799"/>
              </p:ext>
            </p:extLst>
          </p:nvPr>
        </p:nvGraphicFramePr>
        <p:xfrm>
          <a:off x="8347983" y="1438123"/>
          <a:ext cx="559992" cy="568477"/>
        </p:xfrm>
        <a:graphic>
          <a:graphicData uri="http://schemas.openxmlformats.org/presentationml/2006/ole">
            <mc:AlternateContent xmlns:mc="http://schemas.openxmlformats.org/markup-compatibility/2006">
              <mc:Choice xmlns:v="urn:schemas-microsoft-com:vml" Requires="v">
                <p:oleObj name="Bitmap Image" r:id="rId5" imgW="209520" imgH="213480" progId="Paint.Picture">
                  <p:embed/>
                </p:oleObj>
              </mc:Choice>
              <mc:Fallback>
                <p:oleObj name="Bitmap Image" r:id="rId5" imgW="209520" imgH="213480" progId="Paint.Picture">
                  <p:embed/>
                  <p:pic>
                    <p:nvPicPr>
                      <p:cNvPr id="19" name="Object 18" descr="Completer-Finisher icon">
                        <a:extLst>
                          <a:ext uri="{FF2B5EF4-FFF2-40B4-BE49-F238E27FC236}">
                            <a16:creationId xmlns:a16="http://schemas.microsoft.com/office/drawing/2014/main" id="{EF1BD029-6FA1-473C-A45B-A03047014AC2}"/>
                          </a:ext>
                        </a:extLst>
                      </p:cNvPr>
                      <p:cNvPicPr/>
                      <p:nvPr/>
                    </p:nvPicPr>
                    <p:blipFill>
                      <a:blip r:embed="rId6"/>
                      <a:stretch>
                        <a:fillRect/>
                      </a:stretch>
                    </p:blipFill>
                    <p:spPr>
                      <a:xfrm>
                        <a:off x="8347983" y="1438123"/>
                        <a:ext cx="559992" cy="568477"/>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2A08-3247-4444-B7AF-E27ABE9BA629}"/>
              </a:ext>
            </a:extLst>
          </p:cNvPr>
          <p:cNvSpPr>
            <a:spLocks noGrp="1"/>
          </p:cNvSpPr>
          <p:nvPr>
            <p:ph type="title"/>
          </p:nvPr>
        </p:nvSpPr>
        <p:spPr>
          <a:xfrm>
            <a:off x="1844298" y="158219"/>
            <a:ext cx="7185402" cy="1325563"/>
          </a:xfrm>
        </p:spPr>
        <p:txBody>
          <a:bodyPr>
            <a:normAutofit fontScale="90000"/>
          </a:bodyPr>
          <a:lstStyle/>
          <a:p>
            <a:r>
              <a:rPr lang="en-GB" altLang="en-US" sz="4900" b="1" dirty="0">
                <a:latin typeface="ARU Raisonne DemiBold" panose="020B0503040202040103"/>
              </a:rPr>
              <a:t>Individual-</a:t>
            </a:r>
            <a:r>
              <a:rPr lang="en-GB" altLang="en-US" sz="4400" b="1" dirty="0">
                <a:latin typeface="Arial" panose="020B0604020202020204" pitchFamily="34" charset="0"/>
              </a:rPr>
              <a:t> or thinking-related roles  </a:t>
            </a:r>
            <a:r>
              <a:rPr lang="en-GB" sz="3600" dirty="0"/>
              <a:t>Belbin’s (1993) model</a:t>
            </a:r>
            <a:endParaRPr lang="en-GB" dirty="0"/>
          </a:p>
        </p:txBody>
      </p:sp>
      <p:sp>
        <p:nvSpPr>
          <p:cNvPr id="6" name="Content Placeholder 5">
            <a:extLst>
              <a:ext uri="{FF2B5EF4-FFF2-40B4-BE49-F238E27FC236}">
                <a16:creationId xmlns:a16="http://schemas.microsoft.com/office/drawing/2014/main" id="{CE10ED5D-905F-431C-A20B-69C1F3A3A7DE}"/>
              </a:ext>
            </a:extLst>
          </p:cNvPr>
          <p:cNvSpPr>
            <a:spLocks noGrp="1"/>
          </p:cNvSpPr>
          <p:nvPr>
            <p:ph sz="half" idx="2"/>
          </p:nvPr>
        </p:nvSpPr>
        <p:spPr>
          <a:xfrm>
            <a:off x="4310117" y="1741304"/>
            <a:ext cx="3609841" cy="4874156"/>
          </a:xfrm>
        </p:spPr>
        <p:txBody>
          <a:bodyPr>
            <a:normAutofit fontScale="55000" lnSpcReduction="20000"/>
          </a:bodyPr>
          <a:lstStyle/>
          <a:p>
            <a:pPr marL="0" indent="0" algn="l" fontAlgn="b">
              <a:buNone/>
            </a:pPr>
            <a:r>
              <a:rPr lang="en-US" sz="2900" dirty="0">
                <a:solidFill>
                  <a:srgbClr val="9B969A"/>
                </a:solidFill>
                <a:latin typeface="Raleway" panose="020B0503030101060003" pitchFamily="34" charset="0"/>
              </a:rPr>
              <a:t>                </a:t>
            </a:r>
            <a:r>
              <a:rPr lang="en-US" sz="3600" b="1" dirty="0">
                <a:solidFill>
                  <a:srgbClr val="9B969A"/>
                </a:solidFill>
                <a:latin typeface="Raleway" panose="020B0503030101060003" pitchFamily="34" charset="0"/>
              </a:rPr>
              <a:t>Monitor-evaluator</a:t>
            </a:r>
          </a:p>
          <a:p>
            <a:pPr algn="l" fontAlgn="b"/>
            <a:endParaRPr lang="en-US" sz="3300" dirty="0">
              <a:latin typeface="Raleway" panose="020B0503030101060003" pitchFamily="34" charset="0"/>
            </a:endParaRPr>
          </a:p>
          <a:p>
            <a:pPr algn="l" fontAlgn="b"/>
            <a:r>
              <a:rPr lang="en-US" sz="3300" b="0" i="0" dirty="0">
                <a:effectLst/>
                <a:latin typeface="Raleway" panose="020B0503030101060003" pitchFamily="34" charset="0"/>
              </a:rPr>
              <a:t>Provides a logical eye, making impartial judgements where required and weighs up the team's options in a dispassionate way.</a:t>
            </a:r>
          </a:p>
          <a:p>
            <a:pPr algn="l" fontAlgn="b"/>
            <a:r>
              <a:rPr lang="en-US" sz="3300" b="1" dirty="0">
                <a:solidFill>
                  <a:srgbClr val="9B969A"/>
                </a:solidFill>
                <a:latin typeface="Raleway" panose="020B0503030101060003" pitchFamily="34" charset="0"/>
              </a:rPr>
              <a:t>Strengths: </a:t>
            </a:r>
            <a:r>
              <a:rPr lang="en-US" sz="3300" b="0" i="0" dirty="0">
                <a:effectLst/>
                <a:latin typeface="Raleway" panose="020B0503030101060003" pitchFamily="34" charset="0"/>
              </a:rPr>
              <a:t>Sober, strategic and discerning. Sees all options and judges accurately.</a:t>
            </a:r>
          </a:p>
          <a:p>
            <a:pPr algn="l" fontAlgn="b"/>
            <a:r>
              <a:rPr lang="en-US" sz="3300" b="1" dirty="0">
                <a:solidFill>
                  <a:srgbClr val="9B969A"/>
                </a:solidFill>
                <a:latin typeface="Raleway" panose="020B0503030101060003" pitchFamily="34" charset="0"/>
              </a:rPr>
              <a:t>Allowable weaknesses: </a:t>
            </a:r>
            <a:r>
              <a:rPr lang="en-US" sz="3300" b="0" i="0" dirty="0">
                <a:effectLst/>
                <a:latin typeface="Raleway" panose="020B0503030101060003" pitchFamily="34" charset="0"/>
              </a:rPr>
              <a:t>Sometimes lacks the drive and ability to inspire others and can be overly critical.</a:t>
            </a:r>
          </a:p>
          <a:p>
            <a:pPr algn="l" fontAlgn="b"/>
            <a:r>
              <a:rPr lang="en-US" sz="3300" b="1" dirty="0">
                <a:solidFill>
                  <a:srgbClr val="9B969A"/>
                </a:solidFill>
                <a:latin typeface="Raleway" panose="020B0503030101060003" pitchFamily="34" charset="0"/>
              </a:rPr>
              <a:t>Don't be surprised to find that: </a:t>
            </a:r>
            <a:r>
              <a:rPr lang="en-US" sz="3300" b="0" i="0" dirty="0">
                <a:effectLst/>
                <a:latin typeface="Raleway" panose="020B0503030101060003" pitchFamily="34" charset="0"/>
              </a:rPr>
              <a:t>They could be slow to come to decisions.</a:t>
            </a:r>
          </a:p>
          <a:p>
            <a:pPr marL="0" indent="0">
              <a:buNone/>
            </a:pPr>
            <a:endParaRPr lang="en-GB" dirty="0">
              <a:latin typeface="Raleway" panose="020B0503030101060003" pitchFamily="34" charset="0"/>
            </a:endParaRPr>
          </a:p>
        </p:txBody>
      </p:sp>
      <p:sp>
        <p:nvSpPr>
          <p:cNvPr id="7" name="Content Placeholder 6">
            <a:extLst>
              <a:ext uri="{FF2B5EF4-FFF2-40B4-BE49-F238E27FC236}">
                <a16:creationId xmlns:a16="http://schemas.microsoft.com/office/drawing/2014/main" id="{07A64725-7431-49A8-8729-CA922F16D20D}"/>
              </a:ext>
            </a:extLst>
          </p:cNvPr>
          <p:cNvSpPr>
            <a:spLocks noGrp="1"/>
          </p:cNvSpPr>
          <p:nvPr>
            <p:ph sz="half" idx="10"/>
          </p:nvPr>
        </p:nvSpPr>
        <p:spPr>
          <a:xfrm>
            <a:off x="8365648" y="1741304"/>
            <a:ext cx="3456975" cy="4351338"/>
          </a:xfrm>
        </p:spPr>
        <p:txBody>
          <a:bodyPr>
            <a:normAutofit fontScale="62500" lnSpcReduction="20000"/>
          </a:bodyPr>
          <a:lstStyle/>
          <a:p>
            <a:pPr marL="0" indent="0" algn="l" fontAlgn="b">
              <a:buNone/>
            </a:pPr>
            <a:r>
              <a:rPr lang="en-US" sz="3200" b="0" i="0" dirty="0">
                <a:effectLst/>
                <a:latin typeface="Raleway" panose="020B0503030101060003" pitchFamily="34" charset="0"/>
              </a:rPr>
              <a:t>           </a:t>
            </a:r>
            <a:r>
              <a:rPr lang="en-US" sz="3200" b="1" i="0" dirty="0">
                <a:solidFill>
                  <a:srgbClr val="ABA58C"/>
                </a:solidFill>
                <a:effectLst/>
                <a:latin typeface="Raleway" panose="020B0503030101060003" pitchFamily="34" charset="0"/>
              </a:rPr>
              <a:t>Specialist      </a:t>
            </a:r>
          </a:p>
          <a:p>
            <a:pPr algn="l" fontAlgn="b"/>
            <a:endParaRPr lang="en-US" dirty="0">
              <a:latin typeface="Raleway" panose="020B0503030101060003" pitchFamily="34" charset="0"/>
            </a:endParaRPr>
          </a:p>
          <a:p>
            <a:pPr algn="l" fontAlgn="b"/>
            <a:r>
              <a:rPr lang="en-US" b="0" i="0" dirty="0">
                <a:effectLst/>
                <a:latin typeface="Raleway" panose="020B0503030101060003" pitchFamily="34" charset="0"/>
              </a:rPr>
              <a:t>Brings in-depth knowledge of a key area to the team.</a:t>
            </a:r>
          </a:p>
          <a:p>
            <a:pPr algn="l" fontAlgn="b"/>
            <a:r>
              <a:rPr lang="en-US" sz="2900" b="1" dirty="0">
                <a:solidFill>
                  <a:srgbClr val="ABA58C"/>
                </a:solidFill>
                <a:latin typeface="Raleway" panose="020B0503030101060003" pitchFamily="34" charset="0"/>
              </a:rPr>
              <a:t>Strengths: </a:t>
            </a:r>
            <a:r>
              <a:rPr lang="en-US" b="0" i="0" dirty="0">
                <a:effectLst/>
                <a:latin typeface="Raleway" panose="020B0503030101060003" pitchFamily="34" charset="0"/>
              </a:rPr>
              <a:t>Single-minded, self-starting and dedicated. They provide specialist knowledge and skills.</a:t>
            </a:r>
          </a:p>
          <a:p>
            <a:pPr algn="l" fontAlgn="b"/>
            <a:r>
              <a:rPr lang="en-US" sz="2900" b="1" dirty="0">
                <a:solidFill>
                  <a:srgbClr val="ABA58C"/>
                </a:solidFill>
                <a:latin typeface="Raleway" panose="020B0503030101060003" pitchFamily="34" charset="0"/>
              </a:rPr>
              <a:t>Allowable weaknesses: </a:t>
            </a:r>
            <a:r>
              <a:rPr lang="en-US" b="0" i="0" dirty="0">
                <a:effectLst/>
                <a:latin typeface="Raleway" panose="020B0503030101060003" pitchFamily="34" charset="0"/>
              </a:rPr>
              <a:t>Tends to contribute on a narrow front and can dwell on the technicalities.</a:t>
            </a:r>
          </a:p>
          <a:p>
            <a:pPr algn="l" fontAlgn="b"/>
            <a:r>
              <a:rPr lang="en-US" sz="2900" b="1" dirty="0">
                <a:solidFill>
                  <a:srgbClr val="ABA58C"/>
                </a:solidFill>
                <a:latin typeface="Raleway" panose="020B0503030101060003" pitchFamily="34" charset="0"/>
              </a:rPr>
              <a:t>Don't be surprised to find that: </a:t>
            </a:r>
            <a:r>
              <a:rPr lang="en-US" b="0" i="0" dirty="0">
                <a:effectLst/>
                <a:latin typeface="Raleway" panose="020B0503030101060003" pitchFamily="34" charset="0"/>
              </a:rPr>
              <a:t>They overload you with information.</a:t>
            </a:r>
          </a:p>
          <a:p>
            <a:endParaRPr lang="en-GB" dirty="0">
              <a:latin typeface="Raleway" panose="020B0503030101060003" pitchFamily="34" charset="0"/>
            </a:endParaRPr>
          </a:p>
        </p:txBody>
      </p:sp>
      <p:sp>
        <p:nvSpPr>
          <p:cNvPr id="9" name="Content Placeholder 8">
            <a:extLst>
              <a:ext uri="{FF2B5EF4-FFF2-40B4-BE49-F238E27FC236}">
                <a16:creationId xmlns:a16="http://schemas.microsoft.com/office/drawing/2014/main" id="{3E0F7046-5D15-45B3-8F9B-8002C42D4C72}"/>
              </a:ext>
            </a:extLst>
          </p:cNvPr>
          <p:cNvSpPr>
            <a:spLocks noGrp="1"/>
          </p:cNvSpPr>
          <p:nvPr>
            <p:ph sz="half" idx="1"/>
          </p:nvPr>
        </p:nvSpPr>
        <p:spPr>
          <a:xfrm>
            <a:off x="108857" y="1741304"/>
            <a:ext cx="3755571" cy="4580618"/>
          </a:xfrm>
        </p:spPr>
        <p:txBody>
          <a:bodyPr>
            <a:normAutofit fontScale="70000" lnSpcReduction="20000"/>
          </a:bodyPr>
          <a:lstStyle/>
          <a:p>
            <a:pPr marL="0" indent="0" algn="l" fontAlgn="b">
              <a:buNone/>
            </a:pPr>
            <a:r>
              <a:rPr lang="en-US" b="0" i="0" dirty="0">
                <a:effectLst/>
                <a:latin typeface="Raleway" panose="020B0503030101060003" pitchFamily="34" charset="0"/>
              </a:rPr>
              <a:t>           </a:t>
            </a:r>
            <a:r>
              <a:rPr lang="en-US" b="1" i="0" dirty="0">
                <a:effectLst/>
                <a:latin typeface="Raleway" panose="020B0503030101060003" pitchFamily="34" charset="0"/>
              </a:rPr>
              <a:t>Plant</a:t>
            </a:r>
          </a:p>
          <a:p>
            <a:pPr algn="l" fontAlgn="b"/>
            <a:endParaRPr lang="en-US" b="0" i="0" dirty="0">
              <a:effectLst/>
              <a:latin typeface="Raleway" panose="020B0503030101060003" pitchFamily="34" charset="0"/>
            </a:endParaRPr>
          </a:p>
          <a:p>
            <a:pPr algn="l" fontAlgn="b"/>
            <a:r>
              <a:rPr lang="en-US" sz="2600" b="0" i="0" dirty="0">
                <a:effectLst/>
                <a:latin typeface="Raleway" panose="020B0503030101060003" pitchFamily="34" charset="0"/>
              </a:rPr>
              <a:t>Tends to be highly creative and good at solving problems in unconventional ways.</a:t>
            </a:r>
          </a:p>
          <a:p>
            <a:pPr algn="l" fontAlgn="b"/>
            <a:r>
              <a:rPr lang="en-US" sz="2600" b="1" i="0" dirty="0">
                <a:effectLst/>
                <a:latin typeface="Raleway" panose="020B0503030101060003" pitchFamily="34" charset="0"/>
              </a:rPr>
              <a:t>Strengths:</a:t>
            </a:r>
            <a:r>
              <a:rPr lang="en-US" sz="2600" b="0" i="0" dirty="0">
                <a:effectLst/>
                <a:latin typeface="Raleway" panose="020B0503030101060003" pitchFamily="34" charset="0"/>
              </a:rPr>
              <a:t> Creative, imaginative, free-thinking, generates ideas and solves difficult problems.</a:t>
            </a:r>
          </a:p>
          <a:p>
            <a:pPr algn="l" fontAlgn="b"/>
            <a:r>
              <a:rPr lang="en-US" sz="2600" b="1" i="0" dirty="0">
                <a:effectLst/>
                <a:latin typeface="Raleway" panose="020B0503030101060003" pitchFamily="34" charset="0"/>
              </a:rPr>
              <a:t>Allowable weaknesses:</a:t>
            </a:r>
            <a:r>
              <a:rPr lang="en-US" sz="2600" b="0" i="0" dirty="0">
                <a:effectLst/>
                <a:latin typeface="Raleway" panose="020B0503030101060003" pitchFamily="34" charset="0"/>
              </a:rPr>
              <a:t> Might ignore incidentals, and may be too preoccupied to communicate effectively.</a:t>
            </a:r>
          </a:p>
          <a:p>
            <a:pPr algn="l" fontAlgn="b"/>
            <a:r>
              <a:rPr lang="en-US" sz="2600" b="1" i="0" dirty="0">
                <a:effectLst/>
                <a:latin typeface="Raleway" panose="020B0503030101060003" pitchFamily="34" charset="0"/>
              </a:rPr>
              <a:t>Don't be surprised to find that:</a:t>
            </a:r>
            <a:r>
              <a:rPr lang="en-US" sz="2600" b="0" i="0" dirty="0">
                <a:effectLst/>
                <a:latin typeface="Raleway" panose="020B0503030101060003" pitchFamily="34" charset="0"/>
              </a:rPr>
              <a:t> They could be absent-minded or forgetful.</a:t>
            </a:r>
          </a:p>
        </p:txBody>
      </p:sp>
      <p:pic>
        <p:nvPicPr>
          <p:cNvPr id="10" name="Picture 9" descr="Plant icon">
            <a:extLst>
              <a:ext uri="{FF2B5EF4-FFF2-40B4-BE49-F238E27FC236}">
                <a16:creationId xmlns:a16="http://schemas.microsoft.com/office/drawing/2014/main" id="{35DDD67F-5D47-483A-B038-4313CA6DBB46}"/>
              </a:ext>
            </a:extLst>
          </p:cNvPr>
          <p:cNvPicPr>
            <a:picLocks noChangeAspect="1"/>
          </p:cNvPicPr>
          <p:nvPr/>
        </p:nvPicPr>
        <p:blipFill>
          <a:blip r:embed="rId3"/>
          <a:stretch>
            <a:fillRect/>
          </a:stretch>
        </p:blipFill>
        <p:spPr>
          <a:xfrm>
            <a:off x="188746" y="1392646"/>
            <a:ext cx="692218" cy="708999"/>
          </a:xfrm>
          <a:prstGeom prst="rect">
            <a:avLst/>
          </a:prstGeom>
        </p:spPr>
      </p:pic>
      <p:pic>
        <p:nvPicPr>
          <p:cNvPr id="12" name="Picture 11" descr="Monitor-evaluator icon">
            <a:extLst>
              <a:ext uri="{FF2B5EF4-FFF2-40B4-BE49-F238E27FC236}">
                <a16:creationId xmlns:a16="http://schemas.microsoft.com/office/drawing/2014/main" id="{8876A371-F2AC-47E5-BDDD-769288BB88ED}"/>
              </a:ext>
            </a:extLst>
          </p:cNvPr>
          <p:cNvPicPr>
            <a:picLocks noChangeAspect="1"/>
          </p:cNvPicPr>
          <p:nvPr/>
        </p:nvPicPr>
        <p:blipFill rotWithShape="1">
          <a:blip r:embed="rId4"/>
          <a:srcRect l="-1" r="1395" b="8321"/>
          <a:stretch/>
        </p:blipFill>
        <p:spPr>
          <a:xfrm>
            <a:off x="4524253" y="1422142"/>
            <a:ext cx="635871" cy="650006"/>
          </a:xfrm>
          <a:prstGeom prst="rect">
            <a:avLst/>
          </a:prstGeom>
        </p:spPr>
      </p:pic>
      <p:pic>
        <p:nvPicPr>
          <p:cNvPr id="4" name="Picture 3" descr="Specialist icon">
            <a:extLst>
              <a:ext uri="{FF2B5EF4-FFF2-40B4-BE49-F238E27FC236}">
                <a16:creationId xmlns:a16="http://schemas.microsoft.com/office/drawing/2014/main" id="{FD343542-0583-45ED-BF99-5FA7BC42C8E1}"/>
              </a:ext>
            </a:extLst>
          </p:cNvPr>
          <p:cNvPicPr>
            <a:picLocks noChangeAspect="1"/>
          </p:cNvPicPr>
          <p:nvPr/>
        </p:nvPicPr>
        <p:blipFill>
          <a:blip r:embed="rId5"/>
          <a:stretch>
            <a:fillRect/>
          </a:stretch>
        </p:blipFill>
        <p:spPr>
          <a:xfrm>
            <a:off x="8478410" y="1422142"/>
            <a:ext cx="650006" cy="650006"/>
          </a:xfrm>
          <a:prstGeom prst="rect">
            <a:avLst/>
          </a:prstGeom>
        </p:spPr>
      </p:pic>
    </p:spTree>
    <p:extLst>
      <p:ext uri="{BB962C8B-B14F-4D97-AF65-F5344CB8AC3E}">
        <p14:creationId xmlns:p14="http://schemas.microsoft.com/office/powerpoint/2010/main" val="716143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2A08-3247-4444-B7AF-E27ABE9BA629}"/>
              </a:ext>
            </a:extLst>
          </p:cNvPr>
          <p:cNvSpPr>
            <a:spLocks noGrp="1"/>
          </p:cNvSpPr>
          <p:nvPr>
            <p:ph type="title"/>
          </p:nvPr>
        </p:nvSpPr>
        <p:spPr>
          <a:xfrm>
            <a:off x="1844298" y="158219"/>
            <a:ext cx="7185402" cy="1325563"/>
          </a:xfrm>
        </p:spPr>
        <p:txBody>
          <a:bodyPr>
            <a:normAutofit/>
          </a:bodyPr>
          <a:lstStyle/>
          <a:p>
            <a:r>
              <a:rPr lang="en-GB" altLang="en-US" sz="4400" b="1" dirty="0">
                <a:latin typeface="ARU Raisonne DemiBold" panose="020B0503040202040103"/>
              </a:rPr>
              <a:t>Team- or social-related roles  </a:t>
            </a:r>
            <a:r>
              <a:rPr lang="en-GB" sz="3200" dirty="0">
                <a:latin typeface="ARU Raisonne DemiBold" panose="020B0503040202040103"/>
              </a:rPr>
              <a:t>Belbin’s (1993) model</a:t>
            </a:r>
            <a:endParaRPr lang="en-GB" dirty="0">
              <a:latin typeface="ARU Raisonne DemiBold" panose="020B0503040202040103"/>
            </a:endParaRPr>
          </a:p>
        </p:txBody>
      </p:sp>
      <p:sp>
        <p:nvSpPr>
          <p:cNvPr id="6" name="Content Placeholder 5">
            <a:extLst>
              <a:ext uri="{FF2B5EF4-FFF2-40B4-BE49-F238E27FC236}">
                <a16:creationId xmlns:a16="http://schemas.microsoft.com/office/drawing/2014/main" id="{CE10ED5D-905F-431C-A20B-69C1F3A3A7DE}"/>
              </a:ext>
            </a:extLst>
          </p:cNvPr>
          <p:cNvSpPr>
            <a:spLocks noGrp="1"/>
          </p:cNvSpPr>
          <p:nvPr>
            <p:ph sz="half" idx="2"/>
          </p:nvPr>
        </p:nvSpPr>
        <p:spPr>
          <a:xfrm>
            <a:off x="4323695" y="1542596"/>
            <a:ext cx="3577666" cy="4351338"/>
          </a:xfrm>
        </p:spPr>
        <p:txBody>
          <a:bodyPr>
            <a:noAutofit/>
          </a:bodyPr>
          <a:lstStyle/>
          <a:p>
            <a:pPr marL="0" indent="0" algn="l" fontAlgn="b">
              <a:buNone/>
            </a:pPr>
            <a:r>
              <a:rPr lang="en-US" sz="2000" b="1" i="0" dirty="0">
                <a:solidFill>
                  <a:srgbClr val="809F61"/>
                </a:solidFill>
                <a:effectLst/>
                <a:latin typeface="Raleway" panose="020B0503030101060003" pitchFamily="34" charset="0"/>
              </a:rPr>
              <a:t>           Team worker</a:t>
            </a:r>
          </a:p>
          <a:p>
            <a:pPr marL="0" indent="0" algn="l" fontAlgn="b">
              <a:buNone/>
            </a:pPr>
            <a:endParaRPr lang="en-US" sz="1800" b="0" i="0" dirty="0">
              <a:effectLst/>
              <a:latin typeface="Raleway" panose="020B0503030101060003" pitchFamily="34" charset="0"/>
            </a:endParaRPr>
          </a:p>
          <a:p>
            <a:pPr algn="l" fontAlgn="b"/>
            <a:r>
              <a:rPr lang="en-US" sz="1800" b="0" i="0" dirty="0">
                <a:effectLst/>
                <a:latin typeface="Raleway" panose="020B0503030101060003" pitchFamily="34" charset="0"/>
              </a:rPr>
              <a:t>Helps the team to gel, using their versatility to identify the work required and complete it on behalf of the team.</a:t>
            </a:r>
          </a:p>
          <a:p>
            <a:pPr algn="l" fontAlgn="b"/>
            <a:r>
              <a:rPr lang="en-US" sz="1800" b="1" dirty="0">
                <a:solidFill>
                  <a:srgbClr val="809F61"/>
                </a:solidFill>
                <a:latin typeface="Raleway" panose="020B0503030101060003" pitchFamily="34" charset="0"/>
              </a:rPr>
              <a:t>Strengths: </a:t>
            </a:r>
            <a:r>
              <a:rPr lang="en-US" sz="1800" b="0" i="0" dirty="0">
                <a:effectLst/>
                <a:latin typeface="Raleway" panose="020B0503030101060003" pitchFamily="34" charset="0"/>
              </a:rPr>
              <a:t>Co-operative, perceptive and diplomatic. Listens and averts friction.</a:t>
            </a:r>
          </a:p>
          <a:p>
            <a:pPr algn="l" fontAlgn="b"/>
            <a:r>
              <a:rPr lang="en-US" sz="1800" b="1" dirty="0">
                <a:solidFill>
                  <a:srgbClr val="809F61"/>
                </a:solidFill>
                <a:latin typeface="Raleway" panose="020B0503030101060003" pitchFamily="34" charset="0"/>
              </a:rPr>
              <a:t>Allowable weaknesses: </a:t>
            </a:r>
            <a:r>
              <a:rPr lang="en-US" sz="1800" b="0" i="0" dirty="0">
                <a:effectLst/>
                <a:latin typeface="Raleway" panose="020B0503030101060003" pitchFamily="34" charset="0"/>
              </a:rPr>
              <a:t>Can be indecisive in crunch situations and tends to avoid confrontation.</a:t>
            </a:r>
          </a:p>
          <a:p>
            <a:pPr algn="l" fontAlgn="b"/>
            <a:r>
              <a:rPr lang="en-US" sz="1800" b="1" dirty="0">
                <a:solidFill>
                  <a:srgbClr val="809F61"/>
                </a:solidFill>
                <a:latin typeface="Raleway" panose="020B0503030101060003" pitchFamily="34" charset="0"/>
              </a:rPr>
              <a:t>Don't be surprised to find that: </a:t>
            </a:r>
            <a:r>
              <a:rPr lang="en-US" sz="1800" b="0" i="0" dirty="0">
                <a:effectLst/>
                <a:latin typeface="Raleway" panose="020B0503030101060003" pitchFamily="34" charset="0"/>
              </a:rPr>
              <a:t>They might be hesitant to make unpopular decisions.</a:t>
            </a:r>
          </a:p>
          <a:p>
            <a:pPr marL="0" indent="0">
              <a:buNone/>
            </a:pPr>
            <a:endParaRPr lang="en-GB" sz="1800" dirty="0">
              <a:latin typeface="Raleway" panose="020B0503030101060003" pitchFamily="34" charset="0"/>
            </a:endParaRPr>
          </a:p>
        </p:txBody>
      </p:sp>
      <p:sp>
        <p:nvSpPr>
          <p:cNvPr id="7" name="Content Placeholder 6">
            <a:extLst>
              <a:ext uri="{FF2B5EF4-FFF2-40B4-BE49-F238E27FC236}">
                <a16:creationId xmlns:a16="http://schemas.microsoft.com/office/drawing/2014/main" id="{07A64725-7431-49A8-8729-CA922F16D20D}"/>
              </a:ext>
            </a:extLst>
          </p:cNvPr>
          <p:cNvSpPr>
            <a:spLocks noGrp="1"/>
          </p:cNvSpPr>
          <p:nvPr>
            <p:ph sz="half" idx="10"/>
          </p:nvPr>
        </p:nvSpPr>
        <p:spPr>
          <a:xfrm>
            <a:off x="8322527" y="1542596"/>
            <a:ext cx="3456975" cy="4351338"/>
          </a:xfrm>
        </p:spPr>
        <p:txBody>
          <a:bodyPr>
            <a:noAutofit/>
          </a:bodyPr>
          <a:lstStyle/>
          <a:p>
            <a:pPr marL="0" indent="0" algn="l" fontAlgn="b">
              <a:buNone/>
            </a:pPr>
            <a:r>
              <a:rPr lang="en-US" sz="1800" b="1" dirty="0">
                <a:solidFill>
                  <a:srgbClr val="8EA1BD"/>
                </a:solidFill>
                <a:latin typeface="Raleway" panose="020B0503030101060003" pitchFamily="34" charset="0"/>
              </a:rPr>
              <a:t>        </a:t>
            </a:r>
            <a:r>
              <a:rPr lang="en-US" sz="2000" b="1" dirty="0">
                <a:solidFill>
                  <a:srgbClr val="8EA1BD"/>
                </a:solidFill>
                <a:latin typeface="Raleway" panose="020B0503030101060003" pitchFamily="34" charset="0"/>
              </a:rPr>
              <a:t>Co-</a:t>
            </a:r>
            <a:r>
              <a:rPr lang="en-US" sz="2000" b="1" dirty="0" err="1">
                <a:solidFill>
                  <a:srgbClr val="8EA1BD"/>
                </a:solidFill>
                <a:latin typeface="Raleway" panose="020B0503030101060003" pitchFamily="34" charset="0"/>
              </a:rPr>
              <a:t>ordinator</a:t>
            </a:r>
            <a:endParaRPr lang="en-US" sz="2000" b="1" dirty="0">
              <a:solidFill>
                <a:srgbClr val="8EA1BD"/>
              </a:solidFill>
              <a:latin typeface="Raleway" panose="020B0503030101060003" pitchFamily="34" charset="0"/>
            </a:endParaRPr>
          </a:p>
          <a:p>
            <a:pPr algn="l" fontAlgn="b"/>
            <a:endParaRPr lang="en-US" sz="1800" dirty="0">
              <a:latin typeface="Raleway" panose="020B0503030101060003" pitchFamily="34" charset="0"/>
            </a:endParaRPr>
          </a:p>
          <a:p>
            <a:pPr algn="l" fontAlgn="b"/>
            <a:r>
              <a:rPr lang="en-US" sz="1800" b="0" i="0" dirty="0">
                <a:effectLst/>
                <a:latin typeface="Raleway" panose="020B0503030101060003" pitchFamily="34" charset="0"/>
              </a:rPr>
              <a:t>Needed to focus on the team's objectives, draw out team members and delegate work appropriately.</a:t>
            </a:r>
          </a:p>
          <a:p>
            <a:pPr algn="l" fontAlgn="b"/>
            <a:r>
              <a:rPr lang="en-US" sz="1800" b="1" dirty="0">
                <a:solidFill>
                  <a:srgbClr val="8EA1BD"/>
                </a:solidFill>
                <a:latin typeface="Raleway" panose="020B0503030101060003" pitchFamily="34" charset="0"/>
              </a:rPr>
              <a:t>Strengths: </a:t>
            </a:r>
            <a:r>
              <a:rPr lang="en-US" sz="1800" b="0" i="0" dirty="0">
                <a:effectLst/>
                <a:latin typeface="Raleway" panose="020B0503030101060003" pitchFamily="34" charset="0"/>
              </a:rPr>
              <a:t>Mature, confident, identifies talent. Clarifies goals.</a:t>
            </a:r>
          </a:p>
          <a:p>
            <a:pPr algn="l" fontAlgn="b"/>
            <a:r>
              <a:rPr lang="en-US" sz="1800" b="1" dirty="0">
                <a:solidFill>
                  <a:srgbClr val="8EA1BD"/>
                </a:solidFill>
                <a:latin typeface="Raleway" panose="020B0503030101060003" pitchFamily="34" charset="0"/>
              </a:rPr>
              <a:t>Allowable weaknesses: </a:t>
            </a:r>
            <a:r>
              <a:rPr lang="en-US" sz="1800" b="0" i="0" dirty="0">
                <a:effectLst/>
                <a:latin typeface="Raleway" panose="020B0503030101060003" pitchFamily="34" charset="0"/>
              </a:rPr>
              <a:t>Can be seen as manipulative and might offload their own share of the work.</a:t>
            </a:r>
          </a:p>
          <a:p>
            <a:pPr algn="l" fontAlgn="b"/>
            <a:r>
              <a:rPr lang="en-US" sz="1800" b="1" dirty="0">
                <a:solidFill>
                  <a:srgbClr val="8EA1BD"/>
                </a:solidFill>
                <a:latin typeface="Raleway" panose="020B0503030101060003" pitchFamily="34" charset="0"/>
              </a:rPr>
              <a:t>Don't be surprised to find that: </a:t>
            </a:r>
            <a:r>
              <a:rPr lang="en-US" sz="1800" b="0" i="0" dirty="0">
                <a:effectLst/>
                <a:latin typeface="Raleway" panose="020B0503030101060003" pitchFamily="34" charset="0"/>
              </a:rPr>
              <a:t>They might over-delegate, leaving themselves little work to do.</a:t>
            </a:r>
          </a:p>
          <a:p>
            <a:endParaRPr lang="en-GB" sz="1800" dirty="0">
              <a:latin typeface="Raleway" panose="020B0503030101060003" pitchFamily="34" charset="0"/>
            </a:endParaRPr>
          </a:p>
        </p:txBody>
      </p:sp>
      <p:sp>
        <p:nvSpPr>
          <p:cNvPr id="9" name="Content Placeholder 8">
            <a:extLst>
              <a:ext uri="{FF2B5EF4-FFF2-40B4-BE49-F238E27FC236}">
                <a16:creationId xmlns:a16="http://schemas.microsoft.com/office/drawing/2014/main" id="{3E0F7046-5D15-45B3-8F9B-8002C42D4C72}"/>
              </a:ext>
            </a:extLst>
          </p:cNvPr>
          <p:cNvSpPr>
            <a:spLocks noGrp="1"/>
          </p:cNvSpPr>
          <p:nvPr>
            <p:ph sz="half" idx="1"/>
          </p:nvPr>
        </p:nvSpPr>
        <p:spPr>
          <a:xfrm>
            <a:off x="146958" y="1542596"/>
            <a:ext cx="3755571" cy="4580618"/>
          </a:xfrm>
        </p:spPr>
        <p:txBody>
          <a:bodyPr>
            <a:normAutofit fontScale="70000" lnSpcReduction="20000"/>
          </a:bodyPr>
          <a:lstStyle/>
          <a:p>
            <a:pPr marL="0" indent="0" algn="l" fontAlgn="b">
              <a:buNone/>
            </a:pPr>
            <a:r>
              <a:rPr lang="en-US" b="0" i="0" dirty="0">
                <a:effectLst/>
                <a:latin typeface="Raleway" panose="020B0503030101060003" pitchFamily="34" charset="0"/>
              </a:rPr>
              <a:t>          </a:t>
            </a:r>
            <a:r>
              <a:rPr lang="en-US" b="1" i="0" dirty="0">
                <a:solidFill>
                  <a:srgbClr val="873F65"/>
                </a:solidFill>
                <a:effectLst/>
                <a:latin typeface="Raleway" panose="020B0503030101060003" pitchFamily="34" charset="0"/>
              </a:rPr>
              <a:t>Resource Investigator</a:t>
            </a:r>
            <a:endParaRPr lang="en-US" sz="2600" b="1" dirty="0">
              <a:solidFill>
                <a:srgbClr val="873F65"/>
              </a:solidFill>
              <a:latin typeface="Raleway" panose="020B0503030101060003" pitchFamily="34" charset="0"/>
            </a:endParaRPr>
          </a:p>
          <a:p>
            <a:pPr algn="l" fontAlgn="b"/>
            <a:endParaRPr lang="en-US" b="0" i="0" dirty="0">
              <a:effectLst/>
              <a:latin typeface="Raleway" panose="020B0503030101060003" pitchFamily="34" charset="0"/>
            </a:endParaRPr>
          </a:p>
          <a:p>
            <a:pPr algn="l" fontAlgn="b"/>
            <a:r>
              <a:rPr lang="en-US" sz="2600" b="0" i="0" dirty="0">
                <a:effectLst/>
                <a:latin typeface="Raleway" panose="020B0503030101060003" pitchFamily="34" charset="0"/>
              </a:rPr>
              <a:t>Uses their inquisitive nature to find ideas to bring back to the team. </a:t>
            </a:r>
          </a:p>
          <a:p>
            <a:pPr algn="l" fontAlgn="b"/>
            <a:r>
              <a:rPr lang="en-US" sz="2600" b="1" dirty="0">
                <a:solidFill>
                  <a:srgbClr val="873F65"/>
                </a:solidFill>
                <a:latin typeface="Raleway" panose="020B0503030101060003" pitchFamily="34" charset="0"/>
              </a:rPr>
              <a:t>Strengths: </a:t>
            </a:r>
            <a:r>
              <a:rPr lang="en-US" sz="2600" b="0" i="0" dirty="0">
                <a:effectLst/>
                <a:latin typeface="Raleway" panose="020B0503030101060003" pitchFamily="34" charset="0"/>
              </a:rPr>
              <a:t>Outgoing, enthusiastic. Explores opportunities and develops contacts.</a:t>
            </a:r>
          </a:p>
          <a:p>
            <a:pPr algn="l" fontAlgn="b"/>
            <a:r>
              <a:rPr lang="en-US" sz="2600" b="1" dirty="0">
                <a:solidFill>
                  <a:srgbClr val="873F65"/>
                </a:solidFill>
                <a:latin typeface="Raleway" panose="020B0503030101060003" pitchFamily="34" charset="0"/>
              </a:rPr>
              <a:t>Allowable weaknesses: </a:t>
            </a:r>
            <a:r>
              <a:rPr lang="en-US" sz="2600" b="0" i="0" dirty="0">
                <a:effectLst/>
                <a:latin typeface="Raleway" panose="020B0503030101060003" pitchFamily="34" charset="0"/>
              </a:rPr>
              <a:t>Might be over-optimistic, and can lose interest once the initial enthusiasm has passed.</a:t>
            </a:r>
          </a:p>
          <a:p>
            <a:pPr algn="l" fontAlgn="b"/>
            <a:r>
              <a:rPr lang="en-US" sz="2600" b="1" dirty="0">
                <a:solidFill>
                  <a:srgbClr val="873F65"/>
                </a:solidFill>
                <a:latin typeface="Raleway" panose="020B0503030101060003" pitchFamily="34" charset="0"/>
              </a:rPr>
              <a:t>Don't be surprised to find that: </a:t>
            </a:r>
            <a:r>
              <a:rPr lang="en-US" sz="2600" b="0" i="0" dirty="0">
                <a:effectLst/>
                <a:latin typeface="Raleway" panose="020B0503030101060003" pitchFamily="34" charset="0"/>
              </a:rPr>
              <a:t>They might forget to follow up on a lead.</a:t>
            </a:r>
          </a:p>
        </p:txBody>
      </p:sp>
      <p:pic>
        <p:nvPicPr>
          <p:cNvPr id="11" name="Picture 10" descr="Resource investigator icon">
            <a:extLst>
              <a:ext uri="{FF2B5EF4-FFF2-40B4-BE49-F238E27FC236}">
                <a16:creationId xmlns:a16="http://schemas.microsoft.com/office/drawing/2014/main" id="{FA5C2273-08A2-46E4-9AC7-A8AA48095DCC}"/>
              </a:ext>
            </a:extLst>
          </p:cNvPr>
          <p:cNvPicPr>
            <a:picLocks noChangeAspect="1"/>
          </p:cNvPicPr>
          <p:nvPr/>
        </p:nvPicPr>
        <p:blipFill>
          <a:blip r:embed="rId3"/>
          <a:stretch>
            <a:fillRect/>
          </a:stretch>
        </p:blipFill>
        <p:spPr>
          <a:xfrm>
            <a:off x="188044" y="1315218"/>
            <a:ext cx="656560" cy="724092"/>
          </a:xfrm>
          <a:prstGeom prst="rect">
            <a:avLst/>
          </a:prstGeom>
        </p:spPr>
      </p:pic>
      <p:pic>
        <p:nvPicPr>
          <p:cNvPr id="13" name="Picture 12" descr="Team worker icon">
            <a:extLst>
              <a:ext uri="{FF2B5EF4-FFF2-40B4-BE49-F238E27FC236}">
                <a16:creationId xmlns:a16="http://schemas.microsoft.com/office/drawing/2014/main" id="{4AFB5B92-F4E7-41A2-A6BE-A241F87602C5}"/>
              </a:ext>
            </a:extLst>
          </p:cNvPr>
          <p:cNvPicPr>
            <a:picLocks noChangeAspect="1"/>
          </p:cNvPicPr>
          <p:nvPr/>
        </p:nvPicPr>
        <p:blipFill>
          <a:blip r:embed="rId4"/>
          <a:stretch>
            <a:fillRect/>
          </a:stretch>
        </p:blipFill>
        <p:spPr>
          <a:xfrm>
            <a:off x="4365872" y="1463871"/>
            <a:ext cx="652522" cy="645149"/>
          </a:xfrm>
          <a:prstGeom prst="rect">
            <a:avLst/>
          </a:prstGeom>
        </p:spPr>
      </p:pic>
      <p:pic>
        <p:nvPicPr>
          <p:cNvPr id="15" name="Picture 14" descr="Co-ordinator icon">
            <a:extLst>
              <a:ext uri="{FF2B5EF4-FFF2-40B4-BE49-F238E27FC236}">
                <a16:creationId xmlns:a16="http://schemas.microsoft.com/office/drawing/2014/main" id="{577D590E-41E2-4E5E-A674-B97CB351C9B5}"/>
              </a:ext>
            </a:extLst>
          </p:cNvPr>
          <p:cNvPicPr>
            <a:picLocks noChangeAspect="1"/>
          </p:cNvPicPr>
          <p:nvPr/>
        </p:nvPicPr>
        <p:blipFill>
          <a:blip r:embed="rId5"/>
          <a:stretch>
            <a:fillRect/>
          </a:stretch>
        </p:blipFill>
        <p:spPr>
          <a:xfrm>
            <a:off x="8092376" y="1394160"/>
            <a:ext cx="686550" cy="645150"/>
          </a:xfrm>
          <a:prstGeom prst="rect">
            <a:avLst/>
          </a:prstGeom>
        </p:spPr>
      </p:pic>
    </p:spTree>
    <p:extLst>
      <p:ext uri="{BB962C8B-B14F-4D97-AF65-F5344CB8AC3E}">
        <p14:creationId xmlns:p14="http://schemas.microsoft.com/office/powerpoint/2010/main" val="384089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40B1D2-1415-1998-FF96-D50E956F629C}"/>
              </a:ext>
            </a:extLst>
          </p:cNvPr>
          <p:cNvSpPr>
            <a:spLocks noGrp="1"/>
          </p:cNvSpPr>
          <p:nvPr>
            <p:ph type="title"/>
          </p:nvPr>
        </p:nvSpPr>
        <p:spPr>
          <a:xfrm>
            <a:off x="838200" y="194471"/>
            <a:ext cx="10515600" cy="1325563"/>
          </a:xfrm>
        </p:spPr>
        <p:txBody>
          <a:bodyPr>
            <a:normAutofit/>
          </a:bodyPr>
          <a:lstStyle/>
          <a:p>
            <a:r>
              <a:rPr lang="en-TT" sz="3600" dirty="0"/>
              <a:t>Activity- </a:t>
            </a:r>
            <a:r>
              <a:rPr lang="en-US" sz="3600" dirty="0"/>
              <a:t>Which are your preferred team roles? </a:t>
            </a:r>
            <a:r>
              <a:rPr lang="en-TT" sz="3600" dirty="0"/>
              <a:t> </a:t>
            </a:r>
          </a:p>
        </p:txBody>
      </p:sp>
      <p:sp>
        <p:nvSpPr>
          <p:cNvPr id="7" name="Content Placeholder 6">
            <a:extLst>
              <a:ext uri="{FF2B5EF4-FFF2-40B4-BE49-F238E27FC236}">
                <a16:creationId xmlns:a16="http://schemas.microsoft.com/office/drawing/2014/main" id="{EEDAF484-ACB1-C343-4A8E-AEB806006A95}"/>
              </a:ext>
            </a:extLst>
          </p:cNvPr>
          <p:cNvSpPr>
            <a:spLocks noGrp="1"/>
          </p:cNvSpPr>
          <p:nvPr>
            <p:ph sz="half" idx="1"/>
          </p:nvPr>
        </p:nvSpPr>
        <p:spPr/>
        <p:txBody>
          <a:bodyPr/>
          <a:lstStyle/>
          <a:p>
            <a:r>
              <a:rPr lang="en-US" dirty="0"/>
              <a:t>Take the Belbin Inventory for assessing team roles </a:t>
            </a:r>
          </a:p>
          <a:p>
            <a:endParaRPr lang="en-US" dirty="0"/>
          </a:p>
          <a:p>
            <a:r>
              <a:rPr lang="en-US" dirty="0"/>
              <a:t>Download from:</a:t>
            </a:r>
          </a:p>
          <a:p>
            <a:pPr lvl="1"/>
            <a:r>
              <a:rPr lang="en-US" dirty="0"/>
              <a:t>Canvas- Week 2</a:t>
            </a:r>
          </a:p>
          <a:p>
            <a:pPr lvl="1"/>
            <a:r>
              <a:rPr lang="en-US" dirty="0"/>
              <a:t>Chat</a:t>
            </a:r>
          </a:p>
          <a:p>
            <a:pPr lvl="1"/>
            <a:r>
              <a:rPr lang="en-US" dirty="0"/>
              <a:t>SAM VLE- PMI Module</a:t>
            </a:r>
          </a:p>
          <a:p>
            <a:pPr lvl="1"/>
            <a:endParaRPr lang="en-TT" dirty="0"/>
          </a:p>
        </p:txBody>
      </p:sp>
      <p:sp>
        <p:nvSpPr>
          <p:cNvPr id="8" name="Content Placeholder 7">
            <a:extLst>
              <a:ext uri="{FF2B5EF4-FFF2-40B4-BE49-F238E27FC236}">
                <a16:creationId xmlns:a16="http://schemas.microsoft.com/office/drawing/2014/main" id="{64AD9573-897B-B854-913C-D403ABD29E83}"/>
              </a:ext>
            </a:extLst>
          </p:cNvPr>
          <p:cNvSpPr>
            <a:spLocks noGrp="1"/>
          </p:cNvSpPr>
          <p:nvPr>
            <p:ph sz="half" idx="2"/>
          </p:nvPr>
        </p:nvSpPr>
        <p:spPr/>
        <p:txBody>
          <a:bodyPr/>
          <a:lstStyle/>
          <a:p>
            <a:r>
              <a:rPr lang="en-TT" b="1" dirty="0">
                <a:solidFill>
                  <a:srgbClr val="FF0000"/>
                </a:solidFill>
              </a:rPr>
              <a:t>Post your Preferred role on the chat</a:t>
            </a:r>
          </a:p>
        </p:txBody>
      </p:sp>
    </p:spTree>
    <p:extLst>
      <p:ext uri="{BB962C8B-B14F-4D97-AF65-F5344CB8AC3E}">
        <p14:creationId xmlns:p14="http://schemas.microsoft.com/office/powerpoint/2010/main" val="413968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DBCBE74-5EC8-41DB-B362-192E3D191F81}"/>
              </a:ext>
            </a:extLst>
          </p:cNvPr>
          <p:cNvSpPr>
            <a:spLocks noGrp="1"/>
          </p:cNvSpPr>
          <p:nvPr>
            <p:ph type="title"/>
          </p:nvPr>
        </p:nvSpPr>
        <p:spPr>
          <a:xfrm>
            <a:off x="1844298" y="61306"/>
            <a:ext cx="8982559" cy="1325563"/>
          </a:xfrm>
        </p:spPr>
        <p:txBody>
          <a:bodyPr/>
          <a:lstStyle/>
          <a:p>
            <a:r>
              <a:rPr lang="en-GB" altLang="en-US"/>
              <a:t>Team Performance Curve</a:t>
            </a:r>
          </a:p>
        </p:txBody>
      </p:sp>
      <p:sp>
        <p:nvSpPr>
          <p:cNvPr id="3" name="Content Placeholder 2">
            <a:extLst>
              <a:ext uri="{FF2B5EF4-FFF2-40B4-BE49-F238E27FC236}">
                <a16:creationId xmlns:a16="http://schemas.microsoft.com/office/drawing/2014/main" id="{B29F7589-0736-48E6-9A7F-FD78E396B54B}"/>
              </a:ext>
            </a:extLst>
          </p:cNvPr>
          <p:cNvSpPr>
            <a:spLocks noGrp="1"/>
          </p:cNvSpPr>
          <p:nvPr>
            <p:ph idx="1"/>
          </p:nvPr>
        </p:nvSpPr>
        <p:spPr>
          <a:xfrm>
            <a:off x="732946" y="1236753"/>
            <a:ext cx="10515600" cy="5559334"/>
          </a:xfrm>
        </p:spPr>
        <p:txBody>
          <a:bodyPr>
            <a:normAutofit lnSpcReduction="10000"/>
          </a:bodyPr>
          <a:lstStyle/>
          <a:p>
            <a:pPr marL="0" indent="0">
              <a:buNone/>
            </a:pPr>
            <a:r>
              <a:rPr lang="en-GB" altLang="en-US" dirty="0"/>
              <a:t>Teams aren’t effective over-night – their performance increases as they become more mature (c.f. Tuckman’s (1965) ideas)….</a:t>
            </a:r>
          </a:p>
          <a:p>
            <a:pPr marL="0" indent="0">
              <a:buNone/>
            </a:pPr>
            <a:endParaRPr lang="en-GB" altLang="en-US" dirty="0"/>
          </a:p>
          <a:p>
            <a:pPr marL="0" indent="0">
              <a:buNone/>
            </a:pPr>
            <a:endParaRPr lang="en-GB" altLang="en-US" dirty="0"/>
          </a:p>
          <a:p>
            <a:pPr marL="0" indent="0">
              <a:buNone/>
            </a:pPr>
            <a:endParaRPr lang="en-GB" altLang="en-US" dirty="0"/>
          </a:p>
          <a:p>
            <a:pPr marL="0" indent="0">
              <a:buNone/>
            </a:pPr>
            <a:endParaRPr lang="en-GB" altLang="en-US" dirty="0"/>
          </a:p>
          <a:p>
            <a:pPr marL="0" indent="0">
              <a:buNone/>
            </a:pPr>
            <a:endParaRPr lang="en-GB" altLang="en-US" dirty="0"/>
          </a:p>
          <a:p>
            <a:pPr marL="0" indent="0">
              <a:buNone/>
            </a:pPr>
            <a:endParaRPr lang="en-GB" altLang="en-US" dirty="0"/>
          </a:p>
          <a:p>
            <a:pPr marL="0" indent="0">
              <a:buNone/>
            </a:pPr>
            <a:endParaRPr lang="en-GB" altLang="en-US" dirty="0"/>
          </a:p>
          <a:p>
            <a:pPr marL="0" indent="0">
              <a:buNone/>
            </a:pPr>
            <a:endParaRPr lang="en-GB" altLang="en-US" dirty="0"/>
          </a:p>
          <a:p>
            <a:pPr marL="0" indent="0" algn="ctr">
              <a:buNone/>
            </a:pPr>
            <a:r>
              <a:rPr lang="en-GB" altLang="en-US" dirty="0"/>
              <a:t>(Katzenbach and Smith, 1993, pp. 84)</a:t>
            </a:r>
          </a:p>
          <a:p>
            <a:endParaRPr lang="en-GB" dirty="0"/>
          </a:p>
        </p:txBody>
      </p:sp>
      <p:pic>
        <p:nvPicPr>
          <p:cNvPr id="18435" name="Picture 2" descr="(Katzenbach and Smith, 1993, pp. 84)&#10;Team performance curve">
            <a:extLst>
              <a:ext uri="{FF2B5EF4-FFF2-40B4-BE49-F238E27FC236}">
                <a16:creationId xmlns:a16="http://schemas.microsoft.com/office/drawing/2014/main" id="{95758B59-34EF-422A-83C0-8CAA006B5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681" y="2063305"/>
            <a:ext cx="6032879" cy="401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ACA56DF-32AD-4D73-A9C9-F1451A802E4B}"/>
              </a:ext>
            </a:extLst>
          </p:cNvPr>
          <p:cNvSpPr>
            <a:spLocks noGrp="1"/>
          </p:cNvSpPr>
          <p:nvPr>
            <p:ph type="title"/>
          </p:nvPr>
        </p:nvSpPr>
        <p:spPr>
          <a:xfrm>
            <a:off x="1844675" y="61913"/>
            <a:ext cx="5632757" cy="1325562"/>
          </a:xfrm>
        </p:spPr>
        <p:txBody>
          <a:bodyPr/>
          <a:lstStyle/>
          <a:p>
            <a:r>
              <a:rPr lang="en-GB" altLang="en-US" dirty="0"/>
              <a:t>Performance is influenced by….?</a:t>
            </a:r>
          </a:p>
        </p:txBody>
      </p:sp>
      <p:sp>
        <p:nvSpPr>
          <p:cNvPr id="2" name="Content Placeholder 1">
            <a:extLst>
              <a:ext uri="{FF2B5EF4-FFF2-40B4-BE49-F238E27FC236}">
                <a16:creationId xmlns:a16="http://schemas.microsoft.com/office/drawing/2014/main" id="{2CCEF63A-FDF5-4086-9755-A9C5C4BE1942}"/>
              </a:ext>
            </a:extLst>
          </p:cNvPr>
          <p:cNvSpPr>
            <a:spLocks noGrp="1"/>
          </p:cNvSpPr>
          <p:nvPr>
            <p:ph idx="1"/>
          </p:nvPr>
        </p:nvSpPr>
        <p:spPr>
          <a:xfrm>
            <a:off x="838200" y="1825625"/>
            <a:ext cx="6639232" cy="4351338"/>
          </a:xfrm>
        </p:spPr>
        <p:txBody>
          <a:bodyPr/>
          <a:lstStyle/>
          <a:p>
            <a:r>
              <a:rPr lang="en-GB" altLang="en-US" sz="4000" dirty="0"/>
              <a:t>K - Knowledge</a:t>
            </a:r>
          </a:p>
          <a:p>
            <a:r>
              <a:rPr lang="en-GB" altLang="en-US" sz="4000" dirty="0"/>
              <a:t>S - Skills</a:t>
            </a:r>
          </a:p>
          <a:p>
            <a:r>
              <a:rPr lang="en-GB" altLang="en-US" sz="4000" dirty="0"/>
              <a:t>A – Attitude</a:t>
            </a:r>
          </a:p>
          <a:p>
            <a:endParaRPr lang="en-GB" altLang="en-US" dirty="0"/>
          </a:p>
          <a:p>
            <a:pPr marL="0" indent="0">
              <a:buNone/>
            </a:pPr>
            <a:r>
              <a:rPr lang="en-GB" altLang="en-US" dirty="0"/>
              <a:t>(Stevens and Campion, 1994, 1999 cited in West, 2012: 49)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7CC0A50-43EE-4C3E-A48C-54F2FA352983}"/>
              </a:ext>
            </a:extLst>
          </p:cNvPr>
          <p:cNvSpPr>
            <a:spLocks noGrp="1"/>
          </p:cNvSpPr>
          <p:nvPr>
            <p:ph type="title"/>
          </p:nvPr>
        </p:nvSpPr>
        <p:spPr>
          <a:xfrm>
            <a:off x="818564" y="90980"/>
            <a:ext cx="8533321" cy="1325562"/>
          </a:xfrm>
        </p:spPr>
        <p:txBody>
          <a:bodyPr>
            <a:normAutofit/>
          </a:bodyPr>
          <a:lstStyle/>
          <a:p>
            <a:r>
              <a:rPr lang="en-GB" altLang="en-US" dirty="0"/>
              <a:t>Performance Aspects to watch out for in your Project Team</a:t>
            </a:r>
          </a:p>
        </p:txBody>
      </p:sp>
      <p:sp>
        <p:nvSpPr>
          <p:cNvPr id="29699" name="Content Placeholder 2">
            <a:extLst>
              <a:ext uri="{FF2B5EF4-FFF2-40B4-BE49-F238E27FC236}">
                <a16:creationId xmlns:a16="http://schemas.microsoft.com/office/drawing/2014/main" id="{1528266F-9E94-4981-9059-8ED266C84C64}"/>
              </a:ext>
            </a:extLst>
          </p:cNvPr>
          <p:cNvSpPr>
            <a:spLocks noGrp="1"/>
          </p:cNvSpPr>
          <p:nvPr>
            <p:ph idx="1"/>
          </p:nvPr>
        </p:nvSpPr>
        <p:spPr>
          <a:xfrm>
            <a:off x="840018" y="1672150"/>
            <a:ext cx="10515600" cy="5094870"/>
          </a:xfrm>
        </p:spPr>
        <p:txBody>
          <a:bodyPr>
            <a:normAutofit fontScale="92500" lnSpcReduction="10000"/>
          </a:bodyPr>
          <a:lstStyle/>
          <a:p>
            <a:pPr>
              <a:lnSpc>
                <a:spcPct val="110000"/>
              </a:lnSpc>
              <a:spcBef>
                <a:spcPts val="0"/>
              </a:spcBef>
            </a:pPr>
            <a:r>
              <a:rPr lang="en-GB" altLang="en-US" b="1" dirty="0">
                <a:solidFill>
                  <a:srgbClr val="FF0000"/>
                </a:solidFill>
              </a:rPr>
              <a:t>Group Think </a:t>
            </a:r>
            <a:r>
              <a:rPr lang="en-GB" altLang="en-US" dirty="0"/>
              <a:t>(Janis, 1982)</a:t>
            </a:r>
          </a:p>
          <a:p>
            <a:pPr marL="457200" lvl="1" indent="0">
              <a:lnSpc>
                <a:spcPct val="110000"/>
              </a:lnSpc>
              <a:spcBef>
                <a:spcPts val="0"/>
              </a:spcBef>
              <a:buNone/>
            </a:pPr>
            <a:r>
              <a:rPr lang="en-GB" altLang="en-US" b="1" dirty="0"/>
              <a:t>How to Manage it: </a:t>
            </a:r>
          </a:p>
          <a:p>
            <a:pPr lvl="1">
              <a:lnSpc>
                <a:spcPct val="110000"/>
              </a:lnSpc>
              <a:spcBef>
                <a:spcPts val="0"/>
              </a:spcBef>
            </a:pPr>
            <a:r>
              <a:rPr lang="en-GB" altLang="en-US" dirty="0"/>
              <a:t>Create a safer environment,</a:t>
            </a:r>
          </a:p>
          <a:p>
            <a:pPr lvl="1">
              <a:lnSpc>
                <a:spcPct val="110000"/>
              </a:lnSpc>
              <a:spcBef>
                <a:spcPts val="0"/>
              </a:spcBef>
            </a:pPr>
            <a:r>
              <a:rPr lang="en-GB" altLang="en-US" dirty="0"/>
              <a:t>Encourage debate, </a:t>
            </a:r>
          </a:p>
          <a:p>
            <a:pPr lvl="1">
              <a:lnSpc>
                <a:spcPct val="110000"/>
              </a:lnSpc>
              <a:spcBef>
                <a:spcPts val="0"/>
              </a:spcBef>
            </a:pPr>
            <a:r>
              <a:rPr lang="en-GB" altLang="en-US" dirty="0"/>
              <a:t>Nominate a person to play “Devil’s advocate”, </a:t>
            </a:r>
          </a:p>
          <a:p>
            <a:pPr lvl="1">
              <a:lnSpc>
                <a:spcPct val="110000"/>
              </a:lnSpc>
              <a:spcBef>
                <a:spcPts val="0"/>
              </a:spcBef>
            </a:pPr>
            <a:r>
              <a:rPr lang="en-GB" altLang="en-US" dirty="0"/>
              <a:t>Consider if you are contributing to Group Think as the leader.</a:t>
            </a:r>
          </a:p>
          <a:p>
            <a:pPr>
              <a:lnSpc>
                <a:spcPct val="110000"/>
              </a:lnSpc>
              <a:spcBef>
                <a:spcPts val="0"/>
              </a:spcBef>
            </a:pPr>
            <a:r>
              <a:rPr lang="en-GB" altLang="en-US" b="1" dirty="0">
                <a:solidFill>
                  <a:srgbClr val="FF0000"/>
                </a:solidFill>
              </a:rPr>
              <a:t>Social loafing</a:t>
            </a:r>
            <a:r>
              <a:rPr lang="en-GB" altLang="en-US" dirty="0"/>
              <a:t>: “Many hands make light the work” (</a:t>
            </a:r>
            <a:r>
              <a:rPr lang="en-GB" altLang="en-US" dirty="0" err="1"/>
              <a:t>Lataně</a:t>
            </a:r>
            <a:r>
              <a:rPr lang="en-GB" altLang="en-US" dirty="0"/>
              <a:t> et al, 1979). Ringelmann effect – More team members, group becomes less productive</a:t>
            </a:r>
          </a:p>
          <a:p>
            <a:pPr marL="457200" lvl="1" indent="0">
              <a:lnSpc>
                <a:spcPct val="110000"/>
              </a:lnSpc>
              <a:spcBef>
                <a:spcPts val="0"/>
              </a:spcBef>
              <a:buNone/>
            </a:pPr>
            <a:r>
              <a:rPr lang="en-GB" b="1" dirty="0"/>
              <a:t>How to Manage it:</a:t>
            </a:r>
          </a:p>
          <a:p>
            <a:pPr lvl="1">
              <a:lnSpc>
                <a:spcPct val="110000"/>
              </a:lnSpc>
              <a:spcBef>
                <a:spcPts val="0"/>
              </a:spcBef>
            </a:pPr>
            <a:r>
              <a:rPr lang="en-GB" dirty="0"/>
              <a:t>Making individual contributions to a group identifiable when possible</a:t>
            </a:r>
          </a:p>
          <a:p>
            <a:pPr lvl="1">
              <a:lnSpc>
                <a:spcPct val="110000"/>
              </a:lnSpc>
              <a:spcBef>
                <a:spcPts val="0"/>
              </a:spcBef>
            </a:pPr>
            <a:r>
              <a:rPr lang="en-GB" dirty="0"/>
              <a:t>Minimise free riding</a:t>
            </a:r>
          </a:p>
          <a:p>
            <a:pPr lvl="1">
              <a:lnSpc>
                <a:spcPct val="110000"/>
              </a:lnSpc>
              <a:spcBef>
                <a:spcPts val="0"/>
              </a:spcBef>
            </a:pPr>
            <a:r>
              <a:rPr lang="en-US" dirty="0"/>
              <a:t>Set appropriate and challenging goals </a:t>
            </a:r>
            <a:endParaRPr lang="en-GB" dirty="0"/>
          </a:p>
          <a:p>
            <a:pPr>
              <a:lnSpc>
                <a:spcPct val="110000"/>
              </a:lnSpc>
              <a:spcBef>
                <a:spcPts val="0"/>
              </a:spcBef>
            </a:pPr>
            <a:r>
              <a:rPr lang="en-GB" altLang="en-US" b="1" dirty="0">
                <a:solidFill>
                  <a:srgbClr val="FF0000"/>
                </a:solidFill>
              </a:rPr>
              <a:t>Team Dysfunctions</a:t>
            </a:r>
            <a:r>
              <a:rPr lang="en-GB" altLang="en-US"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E38F-55E0-4915-A291-66724649BD58}"/>
              </a:ext>
            </a:extLst>
          </p:cNvPr>
          <p:cNvSpPr>
            <a:spLocks noGrp="1"/>
          </p:cNvSpPr>
          <p:nvPr>
            <p:ph type="title"/>
          </p:nvPr>
        </p:nvSpPr>
        <p:spPr>
          <a:xfrm>
            <a:off x="1741060" y="-98731"/>
            <a:ext cx="6459044" cy="1325563"/>
          </a:xfrm>
        </p:spPr>
        <p:txBody>
          <a:bodyPr>
            <a:normAutofit/>
          </a:bodyPr>
          <a:lstStyle/>
          <a:p>
            <a:r>
              <a:rPr lang="en-GB" sz="4000" dirty="0"/>
              <a:t>Managing the 5 Team Dysfunctions </a:t>
            </a:r>
            <a:r>
              <a:rPr lang="en-GB" sz="2800" b="0" dirty="0"/>
              <a:t>(</a:t>
            </a:r>
            <a:r>
              <a:rPr lang="en-GB" altLang="en-US" sz="2800" b="0" dirty="0"/>
              <a:t>Lencioni,  2002)</a:t>
            </a:r>
            <a:endParaRPr lang="en-GB" sz="4000" b="0" dirty="0"/>
          </a:p>
        </p:txBody>
      </p:sp>
      <p:pic>
        <p:nvPicPr>
          <p:cNvPr id="5" name="Content Placeholder 4" descr="5 Dysfunctions of a Team:&#10;Absence of Trust&#10;Fear of Conflict&#10;Lack of Commitment&#10;Avoidance of Accountability&#10;Inattention to Results">
            <a:extLst>
              <a:ext uri="{FF2B5EF4-FFF2-40B4-BE49-F238E27FC236}">
                <a16:creationId xmlns:a16="http://schemas.microsoft.com/office/drawing/2014/main" id="{14D38856-2660-4E57-A4A0-4414E4975492}"/>
              </a:ext>
            </a:extLst>
          </p:cNvPr>
          <p:cNvPicPr>
            <a:picLocks noGrp="1" noChangeAspect="1"/>
          </p:cNvPicPr>
          <p:nvPr>
            <p:ph idx="1"/>
          </p:nvPr>
        </p:nvPicPr>
        <p:blipFill rotWithShape="1">
          <a:blip r:embed="rId2"/>
          <a:srcRect t="15723"/>
          <a:stretch/>
        </p:blipFill>
        <p:spPr>
          <a:xfrm>
            <a:off x="1434592" y="1138253"/>
            <a:ext cx="7322728" cy="5639847"/>
          </a:xfrm>
        </p:spPr>
      </p:pic>
    </p:spTree>
    <p:extLst>
      <p:ext uri="{BB962C8B-B14F-4D97-AF65-F5344CB8AC3E}">
        <p14:creationId xmlns:p14="http://schemas.microsoft.com/office/powerpoint/2010/main" val="2183851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AEA6-AF26-4D22-A8DE-5A1B233C2C11}"/>
              </a:ext>
            </a:extLst>
          </p:cNvPr>
          <p:cNvSpPr>
            <a:spLocks noGrp="1"/>
          </p:cNvSpPr>
          <p:nvPr>
            <p:ph type="title"/>
          </p:nvPr>
        </p:nvSpPr>
        <p:spPr/>
        <p:txBody>
          <a:bodyPr/>
          <a:lstStyle/>
          <a:p>
            <a:r>
              <a:rPr lang="en-US" b="0" dirty="0">
                <a:sym typeface="Webdings" panose="05030102010509060703" pitchFamily="18" charset="2"/>
              </a:rPr>
              <a:t> </a:t>
            </a:r>
            <a:r>
              <a:rPr lang="en-GB" dirty="0"/>
              <a:t>Discussion: How do we manage..</a:t>
            </a:r>
          </a:p>
        </p:txBody>
      </p:sp>
      <p:sp>
        <p:nvSpPr>
          <p:cNvPr id="3" name="Content Placeholder 2">
            <a:extLst>
              <a:ext uri="{FF2B5EF4-FFF2-40B4-BE49-F238E27FC236}">
                <a16:creationId xmlns:a16="http://schemas.microsoft.com/office/drawing/2014/main" id="{6DC9D6BE-2074-4CAD-B884-45005B83CEC9}"/>
              </a:ext>
            </a:extLst>
          </p:cNvPr>
          <p:cNvSpPr>
            <a:spLocks noGrp="1"/>
          </p:cNvSpPr>
          <p:nvPr>
            <p:ph idx="1"/>
          </p:nvPr>
        </p:nvSpPr>
        <p:spPr>
          <a:xfrm>
            <a:off x="838200" y="1585399"/>
            <a:ext cx="10515600" cy="4591564"/>
          </a:xfrm>
        </p:spPr>
        <p:txBody>
          <a:bodyPr>
            <a:normAutofit/>
          </a:bodyPr>
          <a:lstStyle/>
          <a:p>
            <a:r>
              <a:rPr lang="en-GB" dirty="0"/>
              <a:t>Lack of Trust?</a:t>
            </a:r>
          </a:p>
          <a:p>
            <a:r>
              <a:rPr lang="en-GB" dirty="0"/>
              <a:t>Fear of Conflict?</a:t>
            </a:r>
          </a:p>
          <a:p>
            <a:r>
              <a:rPr lang="en-GB" dirty="0"/>
              <a:t>Lack of Commitment?</a:t>
            </a:r>
          </a:p>
          <a:p>
            <a:r>
              <a:rPr lang="en-GB" dirty="0"/>
              <a:t>Avoidance of Accountability?</a:t>
            </a:r>
          </a:p>
          <a:p>
            <a:r>
              <a:rPr lang="en-GB" dirty="0"/>
              <a:t>Inattention to Results?</a:t>
            </a:r>
          </a:p>
        </p:txBody>
      </p:sp>
    </p:spTree>
    <p:extLst>
      <p:ext uri="{BB962C8B-B14F-4D97-AF65-F5344CB8AC3E}">
        <p14:creationId xmlns:p14="http://schemas.microsoft.com/office/powerpoint/2010/main" val="1159800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624-5F14-4195-ACEF-626A5A70354E}"/>
              </a:ext>
            </a:extLst>
          </p:cNvPr>
          <p:cNvSpPr>
            <a:spLocks noGrp="1"/>
          </p:cNvSpPr>
          <p:nvPr>
            <p:ph type="title"/>
          </p:nvPr>
        </p:nvSpPr>
        <p:spPr/>
        <p:txBody>
          <a:bodyPr/>
          <a:lstStyle/>
          <a:p>
            <a:r>
              <a:rPr lang="en-GB" dirty="0"/>
              <a:t>Self-managed Study</a:t>
            </a:r>
          </a:p>
        </p:txBody>
      </p:sp>
      <p:sp>
        <p:nvSpPr>
          <p:cNvPr id="3" name="Content Placeholder 2">
            <a:extLst>
              <a:ext uri="{FF2B5EF4-FFF2-40B4-BE49-F238E27FC236}">
                <a16:creationId xmlns:a16="http://schemas.microsoft.com/office/drawing/2014/main" id="{CA12B693-EFAB-4E61-BBAF-D46894D47401}"/>
              </a:ext>
            </a:extLst>
          </p:cNvPr>
          <p:cNvSpPr>
            <a:spLocks noGrp="1"/>
          </p:cNvSpPr>
          <p:nvPr>
            <p:ph idx="1"/>
          </p:nvPr>
        </p:nvSpPr>
        <p:spPr/>
        <p:txBody>
          <a:bodyPr/>
          <a:lstStyle/>
          <a:p>
            <a:r>
              <a:rPr lang="en-GB" dirty="0"/>
              <a:t>Read Chapters 2 and 3 of Maylor </a:t>
            </a:r>
          </a:p>
          <a:p>
            <a:r>
              <a:rPr lang="en-GB" dirty="0"/>
              <a:t>Have a go at the practice quiz</a:t>
            </a:r>
          </a:p>
          <a:p>
            <a:r>
              <a:rPr lang="en-GB" dirty="0"/>
              <a:t>Complete the Belbin questionnaire (available on Canvas)</a:t>
            </a:r>
          </a:p>
          <a:p>
            <a:r>
              <a:rPr lang="en-GB" dirty="0"/>
              <a:t>Start your 011 Individual Assignment</a:t>
            </a:r>
          </a:p>
          <a:p>
            <a:pPr lvl="1"/>
            <a:r>
              <a:rPr lang="en-GB" b="1" dirty="0"/>
              <a:t>Part 1 - </a:t>
            </a:r>
            <a:r>
              <a:rPr lang="en-GB" dirty="0">
                <a:solidFill>
                  <a:srgbClr val="071D49"/>
                </a:solidFill>
                <a:effectLst/>
                <a:latin typeface="Raleway" panose="020B0503030101060003" pitchFamily="34" charset="0"/>
                <a:ea typeface="Times New Roman" panose="02020603050405020304" pitchFamily="18" charset="0"/>
                <a:cs typeface="Times New Roman" panose="02020603050405020304" pitchFamily="18" charset="0"/>
              </a:rPr>
              <a:t>Reflection on Your Project Management Knowledge and Skills (15%)</a:t>
            </a:r>
            <a:endParaRPr lang="en-GB" dirty="0">
              <a:effectLst/>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8" y="283418"/>
            <a:ext cx="8982559" cy="1325563"/>
          </a:xfrm>
        </p:spPr>
        <p:txBody>
          <a:bodyPr>
            <a:normAutofit/>
          </a:bodyPr>
          <a:lstStyle/>
          <a:p>
            <a:r>
              <a:rPr lang="en-US" dirty="0"/>
              <a:t>Ten Knowledge Areas</a:t>
            </a:r>
            <a:br>
              <a:rPr lang="en-US" dirty="0"/>
            </a:br>
            <a:r>
              <a:rPr lang="en-US" sz="2700" dirty="0"/>
              <a:t>PMI (2013, pg. 7)</a:t>
            </a:r>
          </a:p>
        </p:txBody>
      </p:sp>
      <p:pic>
        <p:nvPicPr>
          <p:cNvPr id="7" name="Picture 6">
            <a:extLst>
              <a:ext uri="{FF2B5EF4-FFF2-40B4-BE49-F238E27FC236}">
                <a16:creationId xmlns:a16="http://schemas.microsoft.com/office/drawing/2014/main" id="{AAA99F4B-16FD-4009-E3DF-316A5B7D7D37}"/>
              </a:ext>
            </a:extLst>
          </p:cNvPr>
          <p:cNvPicPr>
            <a:picLocks noChangeAspect="1"/>
          </p:cNvPicPr>
          <p:nvPr/>
        </p:nvPicPr>
        <p:blipFill>
          <a:blip r:embed="rId2"/>
          <a:stretch>
            <a:fillRect/>
          </a:stretch>
        </p:blipFill>
        <p:spPr>
          <a:xfrm>
            <a:off x="2152650" y="1988840"/>
            <a:ext cx="8028384" cy="3922960"/>
          </a:xfrm>
          <a:prstGeom prst="rect">
            <a:avLst/>
          </a:prstGeom>
        </p:spPr>
      </p:pic>
    </p:spTree>
    <p:extLst>
      <p:ext uri="{BB962C8B-B14F-4D97-AF65-F5344CB8AC3E}">
        <p14:creationId xmlns:p14="http://schemas.microsoft.com/office/powerpoint/2010/main" val="2443913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102763" y="782470"/>
            <a:ext cx="9089238" cy="2387600"/>
          </a:xfrm>
        </p:spPr>
        <p:txBody>
          <a:bodyPr>
            <a:normAutofit/>
          </a:bodyPr>
          <a:lstStyle/>
          <a:p>
            <a:r>
              <a:rPr lang="en-GB" dirty="0">
                <a:solidFill>
                  <a:srgbClr val="061D48"/>
                </a:solidFill>
              </a:rPr>
              <a:t>BREAK</a:t>
            </a: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010665" y="3327590"/>
            <a:ext cx="9828212" cy="1655762"/>
          </a:xfrm>
        </p:spPr>
        <p:txBody>
          <a:bodyPr>
            <a:noAutofit/>
          </a:bodyPr>
          <a:lstStyle/>
          <a:p>
            <a:r>
              <a:rPr lang="en-GB" sz="2800" dirty="0"/>
              <a:t>Take a 10 minute break, after the break…</a:t>
            </a:r>
          </a:p>
          <a:p>
            <a:endParaRPr lang="en-GB" sz="2800" dirty="0"/>
          </a:p>
          <a:p>
            <a:endParaRPr lang="en-GB" sz="2800" dirty="0"/>
          </a:p>
          <a:p>
            <a:endParaRPr lang="en-GB" sz="2800" dirty="0"/>
          </a:p>
        </p:txBody>
      </p:sp>
      <p:pic>
        <p:nvPicPr>
          <p:cNvPr id="6" name="Graphic 5" descr="Coffee with solid fill">
            <a:extLst>
              <a:ext uri="{FF2B5EF4-FFF2-40B4-BE49-F238E27FC236}">
                <a16:creationId xmlns:a16="http://schemas.microsoft.com/office/drawing/2014/main" id="{27A5423F-6C18-463A-A586-75488D9C8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622" y="1764668"/>
            <a:ext cx="1812902" cy="1812902"/>
          </a:xfrm>
          <a:prstGeom prst="rect">
            <a:avLst/>
          </a:prstGeom>
        </p:spPr>
      </p:pic>
    </p:spTree>
    <p:extLst>
      <p:ext uri="{BB962C8B-B14F-4D97-AF65-F5344CB8AC3E}">
        <p14:creationId xmlns:p14="http://schemas.microsoft.com/office/powerpoint/2010/main" val="31175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285E-E3EE-4845-9ADD-803FEF9DE5C8}"/>
              </a:ext>
            </a:extLst>
          </p:cNvPr>
          <p:cNvSpPr>
            <a:spLocks noGrp="1"/>
          </p:cNvSpPr>
          <p:nvPr>
            <p:ph type="ctrTitle"/>
          </p:nvPr>
        </p:nvSpPr>
        <p:spPr/>
        <p:txBody>
          <a:bodyPr/>
          <a:lstStyle/>
          <a:p>
            <a:r>
              <a:rPr lang="en-TT" dirty="0"/>
              <a:t>011 Individual Assignment</a:t>
            </a:r>
          </a:p>
        </p:txBody>
      </p:sp>
      <p:sp>
        <p:nvSpPr>
          <p:cNvPr id="3" name="Subtitle 2">
            <a:extLst>
              <a:ext uri="{FF2B5EF4-FFF2-40B4-BE49-F238E27FC236}">
                <a16:creationId xmlns:a16="http://schemas.microsoft.com/office/drawing/2014/main" id="{96F387D5-0463-46A6-9783-C6C9B8E8C035}"/>
              </a:ext>
            </a:extLst>
          </p:cNvPr>
          <p:cNvSpPr>
            <a:spLocks noGrp="1"/>
          </p:cNvSpPr>
          <p:nvPr>
            <p:ph type="subTitle" idx="1"/>
          </p:nvPr>
        </p:nvSpPr>
        <p:spPr/>
        <p:txBody>
          <a:bodyPr>
            <a:normAutofit lnSpcReduction="10000"/>
          </a:bodyPr>
          <a:lstStyle/>
          <a:p>
            <a:r>
              <a:rPr lang="en-TT" b="1" dirty="0"/>
              <a:t>Available on:</a:t>
            </a:r>
          </a:p>
          <a:p>
            <a:r>
              <a:rPr lang="en-TT" dirty="0"/>
              <a:t>Canvas: </a:t>
            </a:r>
            <a:r>
              <a:rPr lang="en-TT" dirty="0">
                <a:hlinkClick r:id="rId2"/>
              </a:rPr>
              <a:t>011 Assessment Details</a:t>
            </a:r>
            <a:r>
              <a:rPr lang="en-TT" dirty="0"/>
              <a:t> </a:t>
            </a:r>
          </a:p>
          <a:p>
            <a:endParaRPr lang="en-TT" dirty="0"/>
          </a:p>
          <a:p>
            <a:r>
              <a:rPr lang="en-TT" dirty="0"/>
              <a:t>SAM </a:t>
            </a:r>
            <a:r>
              <a:rPr lang="en-TT" dirty="0" err="1"/>
              <a:t>Vle</a:t>
            </a:r>
            <a:endParaRPr lang="en-TT" dirty="0"/>
          </a:p>
        </p:txBody>
      </p:sp>
    </p:spTree>
    <p:extLst>
      <p:ext uri="{BB962C8B-B14F-4D97-AF65-F5344CB8AC3E}">
        <p14:creationId xmlns:p14="http://schemas.microsoft.com/office/powerpoint/2010/main" val="2968961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04917-8734-4939-B1AF-0153CC33213A}"/>
              </a:ext>
            </a:extLst>
          </p:cNvPr>
          <p:cNvSpPr>
            <a:spLocks noGrp="1"/>
          </p:cNvSpPr>
          <p:nvPr>
            <p:ph type="title"/>
          </p:nvPr>
        </p:nvSpPr>
        <p:spPr>
          <a:xfrm>
            <a:off x="838200" y="283164"/>
            <a:ext cx="9890501" cy="1325563"/>
          </a:xfrm>
        </p:spPr>
        <p:txBody>
          <a:bodyPr>
            <a:normAutofit fontScale="90000"/>
          </a:bodyPr>
          <a:lstStyle/>
          <a:p>
            <a:r>
              <a:rPr lang="en-GB" dirty="0"/>
              <a:t>Part 1 </a:t>
            </a:r>
            <a:r>
              <a:rPr lang="en-US" sz="4000" b="1" i="0" dirty="0">
                <a:solidFill>
                  <a:srgbClr val="071D49"/>
                </a:solidFill>
                <a:effectLst/>
                <a:latin typeface="+mn-lt"/>
              </a:rPr>
              <a:t>Reflection on Your Project Management Knowledge and Skills (15%)</a:t>
            </a:r>
            <a:endParaRPr lang="en-GB" dirty="0"/>
          </a:p>
        </p:txBody>
      </p:sp>
      <p:sp>
        <p:nvSpPr>
          <p:cNvPr id="3" name="Content Placeholder 2">
            <a:extLst>
              <a:ext uri="{FF2B5EF4-FFF2-40B4-BE49-F238E27FC236}">
                <a16:creationId xmlns:a16="http://schemas.microsoft.com/office/drawing/2014/main" id="{B9BF1D0E-117E-4844-9822-920D217162F2}"/>
              </a:ext>
            </a:extLst>
          </p:cNvPr>
          <p:cNvSpPr>
            <a:spLocks noGrp="1"/>
          </p:cNvSpPr>
          <p:nvPr>
            <p:ph idx="1"/>
          </p:nvPr>
        </p:nvSpPr>
        <p:spPr>
          <a:xfrm>
            <a:off x="479501" y="1750741"/>
            <a:ext cx="11285035" cy="4928838"/>
          </a:xfrm>
        </p:spPr>
        <p:txBody>
          <a:bodyPr>
            <a:normAutofit/>
          </a:bodyPr>
          <a:lstStyle/>
          <a:p>
            <a:pPr marL="457200" lvl="1" indent="0">
              <a:lnSpc>
                <a:spcPct val="120000"/>
              </a:lnSpc>
              <a:buNone/>
            </a:pPr>
            <a:r>
              <a:rPr lang="en-US" b="0" i="0" dirty="0">
                <a:solidFill>
                  <a:srgbClr val="071D49"/>
                </a:solidFill>
                <a:effectLst/>
                <a:latin typeface="+mn-lt"/>
              </a:rPr>
              <a:t>Approx. 500 words, not including any tables [learning outcomes: LO1; LO2; LO4]</a:t>
            </a:r>
          </a:p>
          <a:p>
            <a:pPr marL="457200" lvl="1" indent="0">
              <a:lnSpc>
                <a:spcPct val="120000"/>
              </a:lnSpc>
              <a:buNone/>
            </a:pPr>
            <a:r>
              <a:rPr lang="en-US" b="1" i="0" dirty="0">
                <a:solidFill>
                  <a:srgbClr val="071D49"/>
                </a:solidFill>
                <a:effectLst/>
                <a:latin typeface="+mn-lt"/>
              </a:rPr>
              <a:t>a)  Knowledge and Skills needed to be a successful project manager</a:t>
            </a:r>
            <a:br>
              <a:rPr lang="en-US" dirty="0">
                <a:latin typeface="+mn-lt"/>
              </a:rPr>
            </a:br>
            <a:r>
              <a:rPr lang="en-US" b="0" i="1" dirty="0">
                <a:solidFill>
                  <a:srgbClr val="071D49"/>
                </a:solidFill>
                <a:effectLst/>
                <a:latin typeface="+mn-lt"/>
              </a:rPr>
              <a:t>(complete within the first 3 weeks of the module)</a:t>
            </a:r>
            <a:br>
              <a:rPr lang="en-US" dirty="0">
                <a:latin typeface="+mn-lt"/>
              </a:rPr>
            </a:br>
            <a:r>
              <a:rPr lang="en-US" b="0" i="0" dirty="0">
                <a:solidFill>
                  <a:srgbClr val="071D49"/>
                </a:solidFill>
                <a:effectLst/>
                <a:latin typeface="+mn-lt"/>
              </a:rPr>
              <a:t>Discuss the different knowledge and skills, this should include both the soft skills (e.g. team work, management leadership, communication, etc.) </a:t>
            </a:r>
            <a:r>
              <a:rPr lang="en-US" b="0" i="0" dirty="0" err="1">
                <a:solidFill>
                  <a:srgbClr val="071D49"/>
                </a:solidFill>
                <a:effectLst/>
                <a:latin typeface="+mn-lt"/>
              </a:rPr>
              <a:t>organisational</a:t>
            </a:r>
            <a:r>
              <a:rPr lang="en-US" b="0" i="0" dirty="0">
                <a:solidFill>
                  <a:srgbClr val="071D49"/>
                </a:solidFill>
                <a:effectLst/>
                <a:latin typeface="+mn-lt"/>
              </a:rPr>
              <a:t> skills and technical skills (e.g. use of software and AI) required to manage projects, using appropriate reference to support your discussion. Consider the various skills discussed in the first 2-3 weeks of the module to develop a table of required knowledge and skills.</a:t>
            </a:r>
          </a:p>
          <a:p>
            <a:pPr marL="457200" lvl="1" indent="0">
              <a:lnSpc>
                <a:spcPct val="120000"/>
              </a:lnSpc>
              <a:buNone/>
            </a:pPr>
            <a:endParaRPr lang="en-US" dirty="0">
              <a:latin typeface="+mn-lt"/>
            </a:endParaRPr>
          </a:p>
          <a:p>
            <a:pPr>
              <a:lnSpc>
                <a:spcPct val="120000"/>
              </a:lnSpc>
            </a:pPr>
            <a:endParaRPr lang="en-GB" dirty="0">
              <a:latin typeface="+mn-lt"/>
            </a:endParaRPr>
          </a:p>
        </p:txBody>
      </p:sp>
    </p:spTree>
    <p:extLst>
      <p:ext uri="{BB962C8B-B14F-4D97-AF65-F5344CB8AC3E}">
        <p14:creationId xmlns:p14="http://schemas.microsoft.com/office/powerpoint/2010/main" val="3507559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EE9FF-E737-E1F7-5C8D-F4D738F1B87E}"/>
              </a:ext>
            </a:extLst>
          </p:cNvPr>
          <p:cNvSpPr>
            <a:spLocks noGrp="1"/>
          </p:cNvSpPr>
          <p:nvPr>
            <p:ph idx="1"/>
          </p:nvPr>
        </p:nvSpPr>
        <p:spPr>
          <a:xfrm>
            <a:off x="838199" y="992458"/>
            <a:ext cx="10837127" cy="5553307"/>
          </a:xfrm>
        </p:spPr>
        <p:txBody>
          <a:bodyPr>
            <a:normAutofit lnSpcReduction="10000"/>
          </a:bodyPr>
          <a:lstStyle/>
          <a:p>
            <a:pPr marL="514350" indent="-514350">
              <a:buAutoNum type="alphaLcParenR" startAt="2"/>
            </a:pPr>
            <a:r>
              <a:rPr lang="en-US" sz="2400" b="1" i="0" dirty="0">
                <a:solidFill>
                  <a:srgbClr val="071D49"/>
                </a:solidFill>
                <a:effectLst/>
                <a:latin typeface="+mn-lt"/>
              </a:rPr>
              <a:t>Reflection of your knowledge, skills and competencies at the beginning of the module</a:t>
            </a:r>
            <a:r>
              <a:rPr lang="en-US" sz="2400" b="0" i="0" dirty="0">
                <a:solidFill>
                  <a:srgbClr val="071D49"/>
                </a:solidFill>
                <a:effectLst/>
                <a:latin typeface="+mn-lt"/>
              </a:rPr>
              <a:t> </a:t>
            </a:r>
            <a:r>
              <a:rPr lang="en-US" sz="2400" b="0" i="1" dirty="0">
                <a:solidFill>
                  <a:srgbClr val="071D49"/>
                </a:solidFill>
                <a:effectLst/>
                <a:latin typeface="+mn-lt"/>
              </a:rPr>
              <a:t>(complete within the first 3 weeks of the module) </a:t>
            </a:r>
            <a:r>
              <a:rPr lang="en-US" sz="2400" b="1" i="0" dirty="0">
                <a:solidFill>
                  <a:srgbClr val="071D49"/>
                </a:solidFill>
                <a:effectLst/>
                <a:latin typeface="+mn-lt"/>
              </a:rPr>
              <a:t>and at the end of the module</a:t>
            </a:r>
          </a:p>
          <a:p>
            <a:pPr marL="0" indent="0">
              <a:buNone/>
            </a:pPr>
            <a:endParaRPr lang="en-US" sz="2400" b="1" i="0" dirty="0">
              <a:solidFill>
                <a:srgbClr val="071D49"/>
              </a:solidFill>
              <a:effectLst/>
              <a:latin typeface="+mn-lt"/>
            </a:endParaRPr>
          </a:p>
          <a:p>
            <a:pPr marL="0" indent="0">
              <a:buNone/>
            </a:pPr>
            <a:r>
              <a:rPr lang="en-US" sz="2400" b="1" i="0" dirty="0">
                <a:solidFill>
                  <a:srgbClr val="071D49"/>
                </a:solidFill>
                <a:effectLst/>
                <a:latin typeface="+mn-lt"/>
              </a:rPr>
              <a:t>At the beginning: </a:t>
            </a:r>
            <a:r>
              <a:rPr lang="en-US" sz="2400" b="0" i="0" dirty="0">
                <a:solidFill>
                  <a:srgbClr val="071D49"/>
                </a:solidFill>
                <a:effectLst/>
                <a:latin typeface="+mn-lt"/>
              </a:rPr>
              <a:t>Critically </a:t>
            </a:r>
            <a:r>
              <a:rPr lang="en-US" sz="2400" b="0" i="0" dirty="0" err="1">
                <a:solidFill>
                  <a:srgbClr val="071D49"/>
                </a:solidFill>
                <a:effectLst/>
                <a:latin typeface="+mn-lt"/>
              </a:rPr>
              <a:t>analyse</a:t>
            </a:r>
            <a:r>
              <a:rPr lang="en-US" sz="2400" b="0" i="0" dirty="0">
                <a:solidFill>
                  <a:srgbClr val="071D49"/>
                </a:solidFill>
                <a:effectLst/>
                <a:latin typeface="+mn-lt"/>
              </a:rPr>
              <a:t> your current abilities </a:t>
            </a:r>
            <a:r>
              <a:rPr lang="en-US" sz="2400" b="0" i="1" dirty="0">
                <a:solidFill>
                  <a:srgbClr val="071D49"/>
                </a:solidFill>
                <a:effectLst/>
                <a:latin typeface="+mn-lt"/>
              </a:rPr>
              <a:t>(at the beginning of the module)</a:t>
            </a:r>
            <a:r>
              <a:rPr lang="en-US" sz="2400" b="0" i="0" dirty="0">
                <a:solidFill>
                  <a:srgbClr val="071D49"/>
                </a:solidFill>
                <a:effectLst/>
                <a:latin typeface="+mn-lt"/>
              </a:rPr>
              <a:t> , in relation to the knowledge and skills identified in the part 1a and the results of your Belbin team roles questionnaire. Underpin the analysis with reflection(s) on  previous project experience.</a:t>
            </a:r>
          </a:p>
          <a:p>
            <a:pPr marL="0" indent="0">
              <a:buNone/>
            </a:pPr>
            <a:br>
              <a:rPr lang="en-US" sz="2400" b="0" i="0" dirty="0">
                <a:solidFill>
                  <a:srgbClr val="071D49"/>
                </a:solidFill>
                <a:effectLst/>
                <a:latin typeface="+mn-lt"/>
              </a:rPr>
            </a:br>
            <a:r>
              <a:rPr lang="en-US" sz="2400" b="1" i="0" dirty="0">
                <a:solidFill>
                  <a:srgbClr val="071D49"/>
                </a:solidFill>
                <a:effectLst/>
                <a:latin typeface="+mn-lt"/>
              </a:rPr>
              <a:t>At the end of the module:</a:t>
            </a:r>
            <a:r>
              <a:rPr lang="en-US" sz="2400" b="0" i="0" dirty="0">
                <a:solidFill>
                  <a:srgbClr val="071D49"/>
                </a:solidFill>
                <a:effectLst/>
                <a:latin typeface="+mn-lt"/>
              </a:rPr>
              <a:t> Conclude this part reflecting on what you have learnt in terms of knowledge and skills. Reflect on the feedback from your Study Buddies team and any other team work you have taken part in outside of the module.</a:t>
            </a:r>
            <a:br>
              <a:rPr lang="en-US" sz="2400" b="0" i="0" dirty="0">
                <a:solidFill>
                  <a:srgbClr val="071D49"/>
                </a:solidFill>
                <a:effectLst/>
                <a:latin typeface="+mn-lt"/>
              </a:rPr>
            </a:br>
            <a:r>
              <a:rPr lang="en-US" sz="2400" b="0" i="1" dirty="0">
                <a:solidFill>
                  <a:srgbClr val="071D49"/>
                </a:solidFill>
                <a:effectLst/>
                <a:latin typeface="+mn-lt"/>
              </a:rPr>
              <a:t>[Optional] You may consider providing a visual representation of your analysis.  For example, by providing a scorecard/bar chart outlining your evaluation of your ability at the beginning and end of the module.</a:t>
            </a:r>
            <a:endParaRPr lang="en-US" sz="2400" b="0" i="0" dirty="0">
              <a:solidFill>
                <a:srgbClr val="071D49"/>
              </a:solidFill>
              <a:effectLst/>
              <a:latin typeface="+mn-lt"/>
            </a:endParaRPr>
          </a:p>
          <a:p>
            <a:endParaRPr lang="en-TT" sz="2400" dirty="0"/>
          </a:p>
        </p:txBody>
      </p:sp>
    </p:spTree>
    <p:extLst>
      <p:ext uri="{BB962C8B-B14F-4D97-AF65-F5344CB8AC3E}">
        <p14:creationId xmlns:p14="http://schemas.microsoft.com/office/powerpoint/2010/main" val="3854666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387D-081E-4082-96EE-CEDCBA7A318F}"/>
              </a:ext>
            </a:extLst>
          </p:cNvPr>
          <p:cNvSpPr>
            <a:spLocks noGrp="1"/>
          </p:cNvSpPr>
          <p:nvPr>
            <p:ph type="title"/>
          </p:nvPr>
        </p:nvSpPr>
        <p:spPr>
          <a:xfrm>
            <a:off x="1720010" y="197595"/>
            <a:ext cx="7620831" cy="1325563"/>
          </a:xfrm>
        </p:spPr>
        <p:txBody>
          <a:bodyPr>
            <a:normAutofit/>
          </a:bodyPr>
          <a:lstStyle/>
          <a:p>
            <a:r>
              <a:rPr lang="en-GB" sz="4000" dirty="0"/>
              <a:t>For Part 1.b- Reflection before and after module</a:t>
            </a:r>
          </a:p>
        </p:txBody>
      </p:sp>
      <p:sp>
        <p:nvSpPr>
          <p:cNvPr id="3" name="Content Placeholder 2">
            <a:extLst>
              <a:ext uri="{FF2B5EF4-FFF2-40B4-BE49-F238E27FC236}">
                <a16:creationId xmlns:a16="http://schemas.microsoft.com/office/drawing/2014/main" id="{C69A510E-8B24-4999-B7F1-3CEFC66D20C8}"/>
              </a:ext>
            </a:extLst>
          </p:cNvPr>
          <p:cNvSpPr>
            <a:spLocks noGrp="1"/>
          </p:cNvSpPr>
          <p:nvPr>
            <p:ph idx="1"/>
          </p:nvPr>
        </p:nvSpPr>
        <p:spPr>
          <a:xfrm>
            <a:off x="838200" y="1523158"/>
            <a:ext cx="10515600" cy="1122388"/>
          </a:xfrm>
        </p:spPr>
        <p:txBody>
          <a:bodyPr>
            <a:normAutofit/>
          </a:bodyPr>
          <a:lstStyle/>
          <a:p>
            <a:r>
              <a:rPr lang="en-GB" dirty="0"/>
              <a:t>You can adapt and use the template</a:t>
            </a:r>
          </a:p>
          <a:p>
            <a:r>
              <a:rPr lang="en-GB" dirty="0"/>
              <a:t>Copy and Paste into Word Document</a:t>
            </a:r>
          </a:p>
        </p:txBody>
      </p:sp>
      <p:graphicFrame>
        <p:nvGraphicFramePr>
          <p:cNvPr id="4" name="Table 4">
            <a:extLst>
              <a:ext uri="{FF2B5EF4-FFF2-40B4-BE49-F238E27FC236}">
                <a16:creationId xmlns:a16="http://schemas.microsoft.com/office/drawing/2014/main" id="{594049AE-6642-4F1F-B26A-2050514EE93F}"/>
              </a:ext>
            </a:extLst>
          </p:cNvPr>
          <p:cNvGraphicFramePr>
            <a:graphicFrameLocks noGrp="1"/>
          </p:cNvGraphicFramePr>
          <p:nvPr>
            <p:extLst>
              <p:ext uri="{D42A27DB-BD31-4B8C-83A1-F6EECF244321}">
                <p14:modId xmlns:p14="http://schemas.microsoft.com/office/powerpoint/2010/main" val="414927324"/>
              </p:ext>
            </p:extLst>
          </p:nvPr>
        </p:nvGraphicFramePr>
        <p:xfrm>
          <a:off x="1124855" y="2839188"/>
          <a:ext cx="10697029" cy="2843657"/>
        </p:xfrm>
        <a:graphic>
          <a:graphicData uri="http://schemas.openxmlformats.org/drawingml/2006/table">
            <a:tbl>
              <a:tblPr firstRow="1" bandRow="1">
                <a:tableStyleId>{00A15C55-8517-42AA-B614-E9B94910E393}</a:tableStyleId>
              </a:tblPr>
              <a:tblGrid>
                <a:gridCol w="3316516">
                  <a:extLst>
                    <a:ext uri="{9D8B030D-6E8A-4147-A177-3AD203B41FA5}">
                      <a16:colId xmlns:a16="http://schemas.microsoft.com/office/drawing/2014/main" val="1868297105"/>
                    </a:ext>
                  </a:extLst>
                </a:gridCol>
                <a:gridCol w="1513115">
                  <a:extLst>
                    <a:ext uri="{9D8B030D-6E8A-4147-A177-3AD203B41FA5}">
                      <a16:colId xmlns:a16="http://schemas.microsoft.com/office/drawing/2014/main" val="3768699924"/>
                    </a:ext>
                  </a:extLst>
                </a:gridCol>
                <a:gridCol w="2193471">
                  <a:extLst>
                    <a:ext uri="{9D8B030D-6E8A-4147-A177-3AD203B41FA5}">
                      <a16:colId xmlns:a16="http://schemas.microsoft.com/office/drawing/2014/main" val="856645858"/>
                    </a:ext>
                  </a:extLst>
                </a:gridCol>
                <a:gridCol w="2024743">
                  <a:extLst>
                    <a:ext uri="{9D8B030D-6E8A-4147-A177-3AD203B41FA5}">
                      <a16:colId xmlns:a16="http://schemas.microsoft.com/office/drawing/2014/main" val="2488613194"/>
                    </a:ext>
                  </a:extLst>
                </a:gridCol>
                <a:gridCol w="1649184">
                  <a:extLst>
                    <a:ext uri="{9D8B030D-6E8A-4147-A177-3AD203B41FA5}">
                      <a16:colId xmlns:a16="http://schemas.microsoft.com/office/drawing/2014/main" val="1670410987"/>
                    </a:ext>
                  </a:extLst>
                </a:gridCol>
              </a:tblGrid>
              <a:tr h="370840">
                <a:tc>
                  <a:txBody>
                    <a:bodyPr/>
                    <a:lstStyle/>
                    <a:p>
                      <a:pPr>
                        <a:lnSpc>
                          <a:spcPct val="115000"/>
                        </a:lnSpc>
                      </a:pPr>
                      <a:r>
                        <a:rPr lang="en-GB" sz="2000" b="1" dirty="0">
                          <a:solidFill>
                            <a:schemeClr val="accent6"/>
                          </a:solidFill>
                          <a:effectLst/>
                        </a:rPr>
                        <a:t>Project Management Skills</a:t>
                      </a:r>
                      <a:endParaRPr lang="en-GB" sz="2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Did you have this skill (before the module)?</a:t>
                      </a:r>
                      <a:br>
                        <a:rPr lang="en-GB" sz="1600" b="1" dirty="0">
                          <a:solidFill>
                            <a:schemeClr val="accent6"/>
                          </a:solidFill>
                          <a:effectLst/>
                        </a:rPr>
                      </a:br>
                      <a:endParaRPr lang="en-GB" sz="2000" dirty="0">
                        <a:solidFill>
                          <a:schemeClr val="accent6"/>
                        </a:solidFill>
                        <a:effectLst/>
                      </a:endParaRPr>
                    </a:p>
                    <a:p>
                      <a:pPr>
                        <a:lnSpc>
                          <a:spcPct val="115000"/>
                        </a:lnSpc>
                      </a:pPr>
                      <a:r>
                        <a:rPr lang="en-GB" sz="1600" b="1" dirty="0">
                          <a:solidFill>
                            <a:schemeClr val="accent6"/>
                          </a:solidFill>
                          <a:effectLst/>
                        </a:rPr>
                        <a:t>Yes       No</a:t>
                      </a:r>
                      <a:endParaRPr lang="en-GB" sz="2000" dirty="0">
                        <a:solidFill>
                          <a:schemeClr val="accent6"/>
                        </a:solidFill>
                        <a:effectLst/>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If YES score 1 - 5 </a:t>
                      </a:r>
                      <a:r>
                        <a:rPr lang="en-GB" sz="1600" dirty="0">
                          <a:solidFill>
                            <a:schemeClr val="accent6"/>
                          </a:solidFill>
                          <a:effectLst/>
                        </a:rPr>
                        <a:t>(with 1 being less skilled and 5 being most skilled) How can you evidence this skill? </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spcAft>
                          <a:spcPts val="1000"/>
                        </a:spcAft>
                      </a:pPr>
                      <a:r>
                        <a:rPr lang="en-GB" sz="1600" b="1" dirty="0">
                          <a:solidFill>
                            <a:schemeClr val="accent6"/>
                          </a:solidFill>
                          <a:effectLst/>
                        </a:rPr>
                        <a:t>Did you improve in this skill by the end of the module?</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600" b="1" dirty="0">
                          <a:solidFill>
                            <a:schemeClr val="accent6"/>
                          </a:solidFill>
                          <a:effectLst/>
                        </a:rPr>
                        <a:t>End of module score 1 - 5 </a:t>
                      </a:r>
                      <a:r>
                        <a:rPr lang="en-GB" sz="1600" dirty="0">
                          <a:solidFill>
                            <a:schemeClr val="accent6"/>
                          </a:solidFill>
                          <a:effectLst/>
                        </a:rPr>
                        <a:t>(with 1 being less skilled and 5 being most skilled)</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864185685"/>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448742212"/>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119564351"/>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704816724"/>
                  </a:ext>
                </a:extLst>
              </a:tr>
            </a:tbl>
          </a:graphicData>
        </a:graphic>
      </p:graphicFrame>
    </p:spTree>
    <p:extLst>
      <p:ext uri="{BB962C8B-B14F-4D97-AF65-F5344CB8AC3E}">
        <p14:creationId xmlns:p14="http://schemas.microsoft.com/office/powerpoint/2010/main" val="2256120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624-5F14-4195-ACEF-626A5A70354E}"/>
              </a:ext>
            </a:extLst>
          </p:cNvPr>
          <p:cNvSpPr>
            <a:spLocks noGrp="1"/>
          </p:cNvSpPr>
          <p:nvPr>
            <p:ph type="title"/>
          </p:nvPr>
        </p:nvSpPr>
        <p:spPr/>
        <p:txBody>
          <a:bodyPr/>
          <a:lstStyle/>
          <a:p>
            <a:r>
              <a:rPr lang="en-GB" dirty="0"/>
              <a:t>Self-managed Study</a:t>
            </a:r>
          </a:p>
        </p:txBody>
      </p:sp>
      <p:sp>
        <p:nvSpPr>
          <p:cNvPr id="3" name="Content Placeholder 2">
            <a:extLst>
              <a:ext uri="{FF2B5EF4-FFF2-40B4-BE49-F238E27FC236}">
                <a16:creationId xmlns:a16="http://schemas.microsoft.com/office/drawing/2014/main" id="{CA12B693-EFAB-4E61-BBAF-D46894D47401}"/>
              </a:ext>
            </a:extLst>
          </p:cNvPr>
          <p:cNvSpPr>
            <a:spLocks noGrp="1"/>
          </p:cNvSpPr>
          <p:nvPr>
            <p:ph idx="1"/>
          </p:nvPr>
        </p:nvSpPr>
        <p:spPr/>
        <p:txBody>
          <a:bodyPr/>
          <a:lstStyle/>
          <a:p>
            <a:r>
              <a:rPr lang="en-GB" dirty="0"/>
              <a:t>Read Chapters 2 and 3 of Maylor </a:t>
            </a:r>
          </a:p>
          <a:p>
            <a:r>
              <a:rPr lang="en-GB" dirty="0"/>
              <a:t>Have a go at the practice quiz</a:t>
            </a:r>
          </a:p>
          <a:p>
            <a:r>
              <a:rPr lang="en-GB" dirty="0"/>
              <a:t>Start your 011 Individual Assignment</a:t>
            </a:r>
          </a:p>
          <a:p>
            <a:pPr lvl="1"/>
            <a:r>
              <a:rPr lang="en-GB" b="1" dirty="0"/>
              <a:t>Part 1 - </a:t>
            </a:r>
            <a:r>
              <a:rPr lang="en-GB" dirty="0">
                <a:solidFill>
                  <a:srgbClr val="071D49"/>
                </a:solidFill>
                <a:effectLst/>
                <a:latin typeface="Raleway" panose="020B0503030101060003" pitchFamily="34" charset="0"/>
                <a:ea typeface="Times New Roman" panose="02020603050405020304" pitchFamily="18" charset="0"/>
                <a:cs typeface="Times New Roman" panose="02020603050405020304" pitchFamily="18" charset="0"/>
              </a:rPr>
              <a:t>Reflection on Your Project Management Knowledge and Skills (15%)</a:t>
            </a:r>
            <a:endParaRPr lang="en-GB" dirty="0">
              <a:effectLst/>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219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69FB-2C17-41E3-8548-B14B86E8D1D6}"/>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974D3BDE-6303-44AA-9123-EBA982A6B2F3}"/>
              </a:ext>
            </a:extLst>
          </p:cNvPr>
          <p:cNvSpPr>
            <a:spLocks noGrp="1"/>
          </p:cNvSpPr>
          <p:nvPr>
            <p:ph idx="1"/>
          </p:nvPr>
        </p:nvSpPr>
        <p:spPr>
          <a:xfrm>
            <a:off x="838200" y="1128313"/>
            <a:ext cx="10515600" cy="5467796"/>
          </a:xfrm>
        </p:spPr>
        <p:txBody>
          <a:bodyPr>
            <a:noAutofit/>
          </a:bodyPr>
          <a:lstStyle/>
          <a:p>
            <a:pPr marL="0" indent="0">
              <a:lnSpc>
                <a:spcPct val="120000"/>
              </a:lnSpc>
              <a:buNone/>
            </a:pPr>
            <a:r>
              <a:rPr lang="en-GB" altLang="en-US" sz="1400" dirty="0">
                <a:latin typeface="+mn-lt"/>
              </a:rPr>
              <a:t>Belbin, R.M. 1993. </a:t>
            </a:r>
            <a:r>
              <a:rPr lang="en-GB" altLang="en-US" sz="1400" i="1" dirty="0">
                <a:latin typeface="+mn-lt"/>
              </a:rPr>
              <a:t>Team roles at work.</a:t>
            </a:r>
            <a:r>
              <a:rPr lang="en-GB" altLang="en-US" sz="1400" dirty="0">
                <a:latin typeface="+mn-lt"/>
              </a:rPr>
              <a:t> Oxford: Butterworth-Heinemann</a:t>
            </a:r>
          </a:p>
          <a:p>
            <a:pPr marL="0" indent="0">
              <a:lnSpc>
                <a:spcPct val="120000"/>
              </a:lnSpc>
              <a:buNone/>
            </a:pPr>
            <a:r>
              <a:rPr lang="en-GB" sz="1400" dirty="0">
                <a:latin typeface="+mn-lt"/>
              </a:rPr>
              <a:t>Finn, J.D., </a:t>
            </a:r>
            <a:r>
              <a:rPr lang="en-GB" sz="1400" dirty="0" err="1">
                <a:latin typeface="+mn-lt"/>
              </a:rPr>
              <a:t>Pannozzo</a:t>
            </a:r>
            <a:r>
              <a:rPr lang="en-GB" sz="1400" dirty="0">
                <a:latin typeface="+mn-lt"/>
              </a:rPr>
              <a:t>, G.M., and </a:t>
            </a:r>
            <a:r>
              <a:rPr lang="en-GB" sz="1400" dirty="0" err="1">
                <a:latin typeface="+mn-lt"/>
              </a:rPr>
              <a:t>Achiles</a:t>
            </a:r>
            <a:r>
              <a:rPr lang="en-GB" sz="1400" dirty="0">
                <a:latin typeface="+mn-lt"/>
              </a:rPr>
              <a:t>, C.M. 2003., The ‘why’s’ of class size: student behaviour in small classes. </a:t>
            </a:r>
            <a:r>
              <a:rPr lang="en-GB" sz="1400" i="1" dirty="0">
                <a:latin typeface="+mn-lt"/>
              </a:rPr>
              <a:t>Review of Educational Research</a:t>
            </a:r>
            <a:r>
              <a:rPr lang="en-GB" sz="1400" dirty="0">
                <a:latin typeface="+mn-lt"/>
              </a:rPr>
              <a:t>, 73(3): ,321-368</a:t>
            </a:r>
          </a:p>
          <a:p>
            <a:pPr marL="0" indent="0">
              <a:lnSpc>
                <a:spcPct val="120000"/>
              </a:lnSpc>
              <a:buNone/>
            </a:pPr>
            <a:r>
              <a:rPr lang="en-GB" altLang="en-US" sz="1400" dirty="0">
                <a:latin typeface="+mn-lt"/>
              </a:rPr>
              <a:t>Janis, Irving (1982). Groupthink. Houghton Mifflin Company.</a:t>
            </a:r>
          </a:p>
          <a:p>
            <a:pPr marL="0" indent="0" algn="l">
              <a:lnSpc>
                <a:spcPct val="120000"/>
              </a:lnSpc>
              <a:buNone/>
            </a:pPr>
            <a:r>
              <a:rPr lang="en-US" sz="1400" dirty="0">
                <a:latin typeface="+mn-lt"/>
              </a:rPr>
              <a:t>Katzenbach, J. R., &amp; Smith, D. K. (1993). The wisdom of teams: Creating the high-</a:t>
            </a:r>
            <a:r>
              <a:rPr lang="en-US" sz="1400" dirty="0">
                <a:solidFill>
                  <a:srgbClr val="000000"/>
                </a:solidFill>
                <a:effectLst/>
                <a:latin typeface="+mn-lt"/>
              </a:rPr>
              <a:t>p</a:t>
            </a:r>
            <a:r>
              <a:rPr lang="en-US" sz="1400" dirty="0">
                <a:latin typeface="+mn-lt"/>
              </a:rPr>
              <a:t>erformance organization. Boston, Mass: Harvard Business School Press.</a:t>
            </a:r>
          </a:p>
          <a:p>
            <a:pPr marL="0" indent="0">
              <a:lnSpc>
                <a:spcPct val="120000"/>
              </a:lnSpc>
              <a:buNone/>
            </a:pPr>
            <a:r>
              <a:rPr lang="en-GB" altLang="en-US" sz="1400" dirty="0">
                <a:latin typeface="+mn-lt"/>
              </a:rPr>
              <a:t>Lencioni, P. 2002, The Five Dysfunctions of a Team, Jossey-Bass</a:t>
            </a:r>
          </a:p>
          <a:p>
            <a:pPr marL="0" indent="0">
              <a:lnSpc>
                <a:spcPct val="110000"/>
              </a:lnSpc>
              <a:spcBef>
                <a:spcPts val="800"/>
              </a:spcBef>
              <a:buNone/>
            </a:pPr>
            <a:r>
              <a:rPr lang="en-US" sz="1400" dirty="0">
                <a:solidFill>
                  <a:srgbClr val="1B1B26"/>
                </a:solidFill>
                <a:latin typeface="+mn-lt"/>
              </a:rPr>
              <a:t>Lock, D. (2007) Project Management, 9th edition, Gower, England</a:t>
            </a:r>
          </a:p>
          <a:p>
            <a:pPr marL="0" indent="0">
              <a:lnSpc>
                <a:spcPct val="110000"/>
              </a:lnSpc>
              <a:spcBef>
                <a:spcPts val="800"/>
              </a:spcBef>
              <a:buNone/>
            </a:pPr>
            <a:r>
              <a:rPr lang="en-US" sz="1400" dirty="0">
                <a:solidFill>
                  <a:srgbClr val="1B1B26"/>
                </a:solidFill>
                <a:latin typeface="+mn-lt"/>
              </a:rPr>
              <a:t>Project Management Institute, 2021. </a:t>
            </a:r>
            <a:r>
              <a:rPr lang="en-US" sz="1400" b="0" i="1" dirty="0">
                <a:solidFill>
                  <a:srgbClr val="1B1B26"/>
                </a:solidFill>
                <a:effectLst/>
                <a:latin typeface="+mn-lt"/>
              </a:rPr>
              <a:t>A Guide to the Project Management Body of Knowledge, PMBOK Guide </a:t>
            </a:r>
            <a:r>
              <a:rPr lang="en-US" sz="1400" i="1" dirty="0">
                <a:solidFill>
                  <a:srgbClr val="1B1B26"/>
                </a:solidFill>
                <a:latin typeface="+mn-lt"/>
              </a:rPr>
              <a:t>6</a:t>
            </a:r>
            <a:r>
              <a:rPr lang="en-US" sz="1400" b="0" i="1" dirty="0">
                <a:solidFill>
                  <a:srgbClr val="1B1B26"/>
                </a:solidFill>
                <a:effectLst/>
                <a:latin typeface="+mn-lt"/>
              </a:rPr>
              <a:t>th ed. </a:t>
            </a:r>
            <a:r>
              <a:rPr lang="en-GB" sz="1400" b="0" i="0" dirty="0">
                <a:solidFill>
                  <a:srgbClr val="201A34"/>
                </a:solidFill>
                <a:effectLst/>
                <a:latin typeface="+mn-lt"/>
              </a:rPr>
              <a:t>Newton Square, Pennsylvania: </a:t>
            </a:r>
            <a:r>
              <a:rPr lang="en-US" sz="1400" b="0" i="0" dirty="0">
                <a:solidFill>
                  <a:srgbClr val="1B1B26"/>
                </a:solidFill>
                <a:effectLst/>
                <a:latin typeface="+mn-lt"/>
              </a:rPr>
              <a:t>Project Management Institute Inc.</a:t>
            </a:r>
          </a:p>
          <a:p>
            <a:pPr marL="0" indent="0">
              <a:lnSpc>
                <a:spcPct val="120000"/>
              </a:lnSpc>
              <a:buNone/>
            </a:pPr>
            <a:r>
              <a:rPr lang="en-GB" altLang="en-US" sz="1400" dirty="0">
                <a:latin typeface="+mn-lt"/>
              </a:rPr>
              <a:t>Tuckman, B.W. 1965. Developmental sequences in small groups. </a:t>
            </a:r>
            <a:r>
              <a:rPr lang="en-GB" altLang="en-US" sz="1400" i="1" dirty="0">
                <a:latin typeface="+mn-lt"/>
              </a:rPr>
              <a:t>Psychological Bulletin</a:t>
            </a:r>
            <a:r>
              <a:rPr lang="en-GB" altLang="en-US" sz="1400" dirty="0">
                <a:latin typeface="+mn-lt"/>
              </a:rPr>
              <a:t>, pp. 384-399.. The article was reprinted in </a:t>
            </a:r>
            <a:r>
              <a:rPr lang="en-GB" altLang="en-US" sz="1400" i="1" dirty="0">
                <a:latin typeface="+mn-lt"/>
              </a:rPr>
              <a:t>Group Facilitation: A Research and Applications Journal </a:t>
            </a:r>
            <a:r>
              <a:rPr lang="en-GB" altLang="en-US" sz="1400" dirty="0">
                <a:latin typeface="+mn-lt"/>
              </a:rPr>
              <a:t>‑ Number 3, Spring 2001 and is available as a Word document: </a:t>
            </a:r>
            <a:r>
              <a:rPr lang="en-GB" altLang="en-US" sz="1400" dirty="0">
                <a:latin typeface="+mn-lt"/>
                <a:hlinkClick r:id="rId3"/>
              </a:rPr>
              <a:t>http://dennislearningcenter.osu.edu/references/GROUP%20DEV%20ARTICLE.doc</a:t>
            </a:r>
            <a:r>
              <a:rPr lang="en-GB" altLang="en-US" sz="1400" dirty="0">
                <a:latin typeface="+mn-lt"/>
              </a:rPr>
              <a:t>.</a:t>
            </a:r>
          </a:p>
          <a:p>
            <a:pPr marL="0" indent="0">
              <a:lnSpc>
                <a:spcPct val="120000"/>
              </a:lnSpc>
              <a:buNone/>
            </a:pPr>
            <a:r>
              <a:rPr lang="en-GB" altLang="en-US" sz="1400" dirty="0">
                <a:latin typeface="+mn-lt"/>
              </a:rPr>
              <a:t>West, M.A., 2012. </a:t>
            </a:r>
            <a:r>
              <a:rPr lang="en-GB" altLang="en-US" sz="1400" i="1" dirty="0">
                <a:latin typeface="+mn-lt"/>
              </a:rPr>
              <a:t>Effective Teamwork </a:t>
            </a:r>
            <a:r>
              <a:rPr lang="en-GB" altLang="en-US" sz="1400" dirty="0">
                <a:latin typeface="+mn-lt"/>
              </a:rPr>
              <a:t>(3</a:t>
            </a:r>
            <a:r>
              <a:rPr lang="en-GB" altLang="en-US" sz="1400" baseline="30000" dirty="0">
                <a:latin typeface="+mn-lt"/>
              </a:rPr>
              <a:t>rd</a:t>
            </a:r>
            <a:r>
              <a:rPr lang="en-GB" altLang="en-US" sz="1400" dirty="0">
                <a:latin typeface="+mn-lt"/>
              </a:rPr>
              <a:t> Edition). London: Blackwell. </a:t>
            </a:r>
          </a:p>
          <a:p>
            <a:pPr marL="0" indent="0">
              <a:lnSpc>
                <a:spcPct val="120000"/>
              </a:lnSpc>
              <a:buNone/>
            </a:pPr>
            <a:r>
              <a:rPr lang="en-GB" altLang="en-US" sz="1400" dirty="0">
                <a:latin typeface="+mn-lt"/>
              </a:rPr>
              <a:t>West, M.A., and </a:t>
            </a:r>
            <a:r>
              <a:rPr lang="en-GB" altLang="en-US" sz="1400" dirty="0" err="1">
                <a:latin typeface="+mn-lt"/>
              </a:rPr>
              <a:t>Lyubovnikova</a:t>
            </a:r>
            <a:r>
              <a:rPr lang="en-GB" altLang="en-US" sz="1400" dirty="0">
                <a:latin typeface="+mn-lt"/>
              </a:rPr>
              <a:t>, J., 2012., Real teams or pseudo teams? The changing landscape needs a better map</a:t>
            </a:r>
            <a:r>
              <a:rPr lang="en-GB" altLang="en-US" sz="1400" i="1" dirty="0">
                <a:latin typeface="+mn-lt"/>
              </a:rPr>
              <a:t>. Industrial and Organizational Psychology</a:t>
            </a:r>
            <a:r>
              <a:rPr lang="en-GB" altLang="en-US" sz="1400" dirty="0">
                <a:latin typeface="+mn-lt"/>
              </a:rPr>
              <a:t>. 5: 25-55. </a:t>
            </a:r>
          </a:p>
          <a:p>
            <a:pPr marL="0" indent="0">
              <a:lnSpc>
                <a:spcPct val="120000"/>
              </a:lnSpc>
              <a:buNone/>
            </a:pPr>
            <a:endParaRPr lang="en-GB" altLang="en-US" sz="1400" dirty="0">
              <a:latin typeface="+mn-lt"/>
            </a:endParaRPr>
          </a:p>
          <a:p>
            <a:pPr marL="0" indent="0">
              <a:lnSpc>
                <a:spcPct val="120000"/>
              </a:lnSpc>
              <a:buNone/>
            </a:pPr>
            <a:endParaRPr lang="en-GB" sz="1400" dirty="0">
              <a:latin typeface="+mn-lt"/>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E7D877A-200A-49DE-BB95-BE6AC41D1A92}"/>
                  </a:ext>
                </a:extLst>
              </p14:cNvPr>
              <p14:cNvContentPartPr/>
              <p14:nvPr/>
            </p14:nvContentPartPr>
            <p14:xfrm>
              <a:off x="1451520" y="4647240"/>
              <a:ext cx="7200" cy="189720"/>
            </p14:xfrm>
          </p:contentPart>
        </mc:Choice>
        <mc:Fallback xmlns="">
          <p:pic>
            <p:nvPicPr>
              <p:cNvPr id="4" name="Ink 3">
                <a:extLst>
                  <a:ext uri="{FF2B5EF4-FFF2-40B4-BE49-F238E27FC236}">
                    <a16:creationId xmlns:a16="http://schemas.microsoft.com/office/drawing/2014/main" id="{4E7D877A-200A-49DE-BB95-BE6AC41D1A92}"/>
                  </a:ext>
                </a:extLst>
              </p:cNvPr>
              <p:cNvPicPr/>
              <p:nvPr/>
            </p:nvPicPr>
            <p:blipFill>
              <a:blip r:embed="rId5"/>
              <a:stretch>
                <a:fillRect/>
              </a:stretch>
            </p:blipFill>
            <p:spPr>
              <a:xfrm>
                <a:off x="1442160" y="4637880"/>
                <a:ext cx="25920" cy="208440"/>
              </a:xfrm>
              <a:prstGeom prst="rect">
                <a:avLst/>
              </a:prstGeom>
            </p:spPr>
          </p:pic>
        </mc:Fallback>
      </mc:AlternateContent>
    </p:spTree>
    <p:extLst>
      <p:ext uri="{BB962C8B-B14F-4D97-AF65-F5344CB8AC3E}">
        <p14:creationId xmlns:p14="http://schemas.microsoft.com/office/powerpoint/2010/main" val="251518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8CE-3E15-4811-B65A-677625F4FA54}"/>
              </a:ext>
            </a:extLst>
          </p:cNvPr>
          <p:cNvSpPr>
            <a:spLocks noGrp="1"/>
          </p:cNvSpPr>
          <p:nvPr>
            <p:ph type="title"/>
          </p:nvPr>
        </p:nvSpPr>
        <p:spPr>
          <a:xfrm>
            <a:off x="838200" y="406470"/>
            <a:ext cx="6736919" cy="994172"/>
          </a:xfrm>
        </p:spPr>
        <p:txBody>
          <a:bodyPr>
            <a:normAutofit fontScale="90000"/>
          </a:bodyPr>
          <a:lstStyle/>
          <a:p>
            <a:r>
              <a:rPr lang="en-GB" dirty="0"/>
              <a:t>Project Management Processes by Process Groups</a:t>
            </a:r>
          </a:p>
        </p:txBody>
      </p:sp>
      <p:sp>
        <p:nvSpPr>
          <p:cNvPr id="8" name="Oval 7">
            <a:extLst>
              <a:ext uri="{FF2B5EF4-FFF2-40B4-BE49-F238E27FC236}">
                <a16:creationId xmlns:a16="http://schemas.microsoft.com/office/drawing/2014/main" id="{C26F8F73-9216-4D6F-BF10-8DCF53743559}"/>
              </a:ext>
            </a:extLst>
          </p:cNvPr>
          <p:cNvSpPr/>
          <p:nvPr/>
        </p:nvSpPr>
        <p:spPr>
          <a:xfrm>
            <a:off x="2065989"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500" b="1" dirty="0">
                <a:solidFill>
                  <a:schemeClr val="tx1"/>
                </a:solidFill>
                <a:latin typeface="Raleway" panose="020B0503030101060003" pitchFamily="34" charset="0"/>
              </a:rPr>
              <a:t>Initiating</a:t>
            </a:r>
          </a:p>
        </p:txBody>
      </p:sp>
      <p:sp>
        <p:nvSpPr>
          <p:cNvPr id="15" name="Oval 14">
            <a:extLst>
              <a:ext uri="{FF2B5EF4-FFF2-40B4-BE49-F238E27FC236}">
                <a16:creationId xmlns:a16="http://schemas.microsoft.com/office/drawing/2014/main" id="{FD4911A1-4924-41BB-B77C-12A9D5BFF6C6}"/>
              </a:ext>
            </a:extLst>
          </p:cNvPr>
          <p:cNvSpPr/>
          <p:nvPr/>
        </p:nvSpPr>
        <p:spPr>
          <a:xfrm>
            <a:off x="3697402"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500" b="1" dirty="0">
                <a:solidFill>
                  <a:schemeClr val="tx1"/>
                </a:solidFill>
                <a:latin typeface="Raleway" panose="020B0503030101060003" pitchFamily="34" charset="0"/>
              </a:rPr>
              <a:t>Planning</a:t>
            </a:r>
          </a:p>
        </p:txBody>
      </p:sp>
      <p:sp>
        <p:nvSpPr>
          <p:cNvPr id="16" name="Oval 15">
            <a:extLst>
              <a:ext uri="{FF2B5EF4-FFF2-40B4-BE49-F238E27FC236}">
                <a16:creationId xmlns:a16="http://schemas.microsoft.com/office/drawing/2014/main" id="{F6E91F0F-5D07-468E-B0ED-8C0D943BF9A5}"/>
              </a:ext>
            </a:extLst>
          </p:cNvPr>
          <p:cNvSpPr/>
          <p:nvPr/>
        </p:nvSpPr>
        <p:spPr>
          <a:xfrm>
            <a:off x="5328814"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400" b="1" dirty="0">
                <a:solidFill>
                  <a:schemeClr val="tx1"/>
                </a:solidFill>
                <a:latin typeface="Raleway" panose="020B0503030101060003" pitchFamily="34" charset="0"/>
              </a:rPr>
              <a:t>Executing</a:t>
            </a:r>
          </a:p>
        </p:txBody>
      </p:sp>
      <p:sp>
        <p:nvSpPr>
          <p:cNvPr id="17" name="Oval 16">
            <a:extLst>
              <a:ext uri="{FF2B5EF4-FFF2-40B4-BE49-F238E27FC236}">
                <a16:creationId xmlns:a16="http://schemas.microsoft.com/office/drawing/2014/main" id="{5D992D70-EE20-4841-A0C5-1B72BDA2C901}"/>
              </a:ext>
            </a:extLst>
          </p:cNvPr>
          <p:cNvSpPr/>
          <p:nvPr/>
        </p:nvSpPr>
        <p:spPr>
          <a:xfrm>
            <a:off x="6960227"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500" b="1" dirty="0">
                <a:solidFill>
                  <a:schemeClr val="tx1"/>
                </a:solidFill>
                <a:latin typeface="Raleway" panose="020B0503030101060003" pitchFamily="34" charset="0"/>
              </a:rPr>
              <a:t>Monitoring and Controlling</a:t>
            </a:r>
          </a:p>
        </p:txBody>
      </p:sp>
      <p:sp>
        <p:nvSpPr>
          <p:cNvPr id="18" name="Oval 17">
            <a:extLst>
              <a:ext uri="{FF2B5EF4-FFF2-40B4-BE49-F238E27FC236}">
                <a16:creationId xmlns:a16="http://schemas.microsoft.com/office/drawing/2014/main" id="{EFD28ED3-0FA0-4ADB-8DDE-201542557920}"/>
              </a:ext>
            </a:extLst>
          </p:cNvPr>
          <p:cNvSpPr/>
          <p:nvPr/>
        </p:nvSpPr>
        <p:spPr>
          <a:xfrm>
            <a:off x="8591639" y="2214116"/>
            <a:ext cx="1811684" cy="1817630"/>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defRPr/>
            </a:pPr>
            <a:r>
              <a:rPr lang="en-GB" sz="1500" b="1" dirty="0">
                <a:solidFill>
                  <a:schemeClr val="tx1"/>
                </a:solidFill>
                <a:latin typeface="Raleway" panose="020B0503030101060003" pitchFamily="34" charset="0"/>
              </a:rPr>
              <a:t>Project Close</a:t>
            </a:r>
          </a:p>
        </p:txBody>
      </p:sp>
      <p:sp>
        <p:nvSpPr>
          <p:cNvPr id="20" name="TextBox 19">
            <a:extLst>
              <a:ext uri="{FF2B5EF4-FFF2-40B4-BE49-F238E27FC236}">
                <a16:creationId xmlns:a16="http://schemas.microsoft.com/office/drawing/2014/main" id="{CC3FE1A5-EB7C-4C81-891A-47F8A6A9E042}"/>
              </a:ext>
            </a:extLst>
          </p:cNvPr>
          <p:cNvSpPr txBox="1"/>
          <p:nvPr/>
        </p:nvSpPr>
        <p:spPr>
          <a:xfrm>
            <a:off x="1909764" y="4097213"/>
            <a:ext cx="1743075" cy="1546577"/>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Why/what is the project</a:t>
            </a:r>
          </a:p>
          <a:p>
            <a:pPr marL="214313" indent="-214313" defTabSz="914400">
              <a:buFont typeface="Arial" panose="020B0604020202020204" pitchFamily="34" charset="0"/>
              <a:buChar char="•"/>
              <a:defRPr/>
            </a:pPr>
            <a:r>
              <a:rPr lang="en-GB" sz="1350" dirty="0">
                <a:latin typeface="Raleway" panose="020B0503030101060003" pitchFamily="34" charset="0"/>
              </a:rPr>
              <a:t>Project charter</a:t>
            </a:r>
          </a:p>
          <a:p>
            <a:pPr marL="214313" indent="-214313" defTabSz="914400">
              <a:buFont typeface="Arial" panose="020B0604020202020204" pitchFamily="34" charset="0"/>
              <a:buChar char="•"/>
              <a:defRPr/>
            </a:pPr>
            <a:r>
              <a:rPr lang="en-GB" sz="1350" dirty="0">
                <a:latin typeface="Raleway" panose="020B0503030101060003" pitchFamily="34" charset="0"/>
              </a:rPr>
              <a:t>Objectives</a:t>
            </a:r>
          </a:p>
          <a:p>
            <a:pPr marL="214313" indent="-214313" defTabSz="914400">
              <a:buFont typeface="Arial" panose="020B0604020202020204" pitchFamily="34" charset="0"/>
              <a:buChar char="•"/>
              <a:defRPr/>
            </a:pPr>
            <a:r>
              <a:rPr lang="en-GB" sz="1350" dirty="0">
                <a:latin typeface="Raleway" panose="020B0503030101060003" pitchFamily="34" charset="0"/>
              </a:rPr>
              <a:t>Team structure</a:t>
            </a:r>
          </a:p>
          <a:p>
            <a:pPr marL="214313" indent="-214313" defTabSz="914400">
              <a:buFont typeface="Arial" panose="020B0604020202020204" pitchFamily="34" charset="0"/>
              <a:buChar char="•"/>
              <a:defRPr/>
            </a:pPr>
            <a:r>
              <a:rPr lang="en-GB" sz="1350" dirty="0">
                <a:latin typeface="Raleway" panose="020B0503030101060003" pitchFamily="34" charset="0"/>
              </a:rPr>
              <a:t>Risks</a:t>
            </a:r>
          </a:p>
          <a:p>
            <a:pPr marL="214313" indent="-214313" defTabSz="914400">
              <a:buFont typeface="Arial" panose="020B0604020202020204" pitchFamily="34" charset="0"/>
              <a:buChar char="•"/>
              <a:defRPr/>
            </a:pPr>
            <a:r>
              <a:rPr lang="en-GB" sz="1350" dirty="0">
                <a:latin typeface="Raleway" panose="020B0503030101060003" pitchFamily="34" charset="0"/>
              </a:rPr>
              <a:t>Stakeholders</a:t>
            </a:r>
          </a:p>
        </p:txBody>
      </p:sp>
      <p:sp>
        <p:nvSpPr>
          <p:cNvPr id="21" name="TextBox 20">
            <a:extLst>
              <a:ext uri="{FF2B5EF4-FFF2-40B4-BE49-F238E27FC236}">
                <a16:creationId xmlns:a16="http://schemas.microsoft.com/office/drawing/2014/main" id="{2643E084-4111-4A23-A55F-E47A96CC40E9}"/>
              </a:ext>
            </a:extLst>
          </p:cNvPr>
          <p:cNvSpPr txBox="1"/>
          <p:nvPr/>
        </p:nvSpPr>
        <p:spPr>
          <a:xfrm>
            <a:off x="3562470" y="4097213"/>
            <a:ext cx="1743075" cy="2169825"/>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Scope</a:t>
            </a:r>
          </a:p>
          <a:p>
            <a:pPr marL="214313" indent="-214313" defTabSz="914400">
              <a:buFont typeface="Arial" panose="020B0604020202020204" pitchFamily="34" charset="0"/>
              <a:buChar char="•"/>
              <a:defRPr/>
            </a:pPr>
            <a:r>
              <a:rPr lang="en-GB" sz="1350" dirty="0">
                <a:latin typeface="Raleway" panose="020B0503030101060003" pitchFamily="34" charset="0"/>
              </a:rPr>
              <a:t>Budget/Costs</a:t>
            </a:r>
          </a:p>
          <a:p>
            <a:pPr marL="214313" indent="-214313" defTabSz="914400">
              <a:buFont typeface="Arial" panose="020B0604020202020204" pitchFamily="34" charset="0"/>
              <a:buChar char="•"/>
              <a:defRPr/>
            </a:pPr>
            <a:r>
              <a:rPr lang="en-GB" sz="1350" dirty="0">
                <a:latin typeface="Raleway" panose="020B0503030101060003" pitchFamily="34" charset="0"/>
              </a:rPr>
              <a:t>Work Breakdown Structure</a:t>
            </a:r>
          </a:p>
          <a:p>
            <a:pPr marL="214313" indent="-214313" defTabSz="914400">
              <a:buFont typeface="Arial" panose="020B0604020202020204" pitchFamily="34" charset="0"/>
              <a:buChar char="•"/>
              <a:defRPr/>
            </a:pPr>
            <a:r>
              <a:rPr lang="en-GB" sz="1350" dirty="0">
                <a:latin typeface="Raleway" panose="020B0503030101060003" pitchFamily="34" charset="0"/>
              </a:rPr>
              <a:t>Gantt chart</a:t>
            </a:r>
          </a:p>
          <a:p>
            <a:pPr marL="214313" indent="-214313" defTabSz="914400">
              <a:buFont typeface="Arial" panose="020B0604020202020204" pitchFamily="34" charset="0"/>
              <a:buChar char="•"/>
              <a:defRPr/>
            </a:pPr>
            <a:r>
              <a:rPr lang="en-GB" sz="1350" dirty="0">
                <a:latin typeface="Raleway" panose="020B0503030101060003" pitchFamily="34" charset="0"/>
              </a:rPr>
              <a:t>Communication plan</a:t>
            </a:r>
          </a:p>
          <a:p>
            <a:pPr marL="214313" indent="-214313" defTabSz="914400">
              <a:buFont typeface="Arial" panose="020B0604020202020204" pitchFamily="34" charset="0"/>
              <a:buChar char="•"/>
              <a:defRPr/>
            </a:pPr>
            <a:r>
              <a:rPr lang="en-GB" sz="1350" dirty="0">
                <a:latin typeface="Raleway" panose="020B0503030101060003" pitchFamily="34" charset="0"/>
              </a:rPr>
              <a:t>Risk management</a:t>
            </a:r>
          </a:p>
        </p:txBody>
      </p:sp>
      <p:sp>
        <p:nvSpPr>
          <p:cNvPr id="22" name="TextBox 21">
            <a:extLst>
              <a:ext uri="{FF2B5EF4-FFF2-40B4-BE49-F238E27FC236}">
                <a16:creationId xmlns:a16="http://schemas.microsoft.com/office/drawing/2014/main" id="{235C30EB-8DC6-4FE0-9576-1AE6708C042E}"/>
              </a:ext>
            </a:extLst>
          </p:cNvPr>
          <p:cNvSpPr txBox="1"/>
          <p:nvPr/>
        </p:nvSpPr>
        <p:spPr>
          <a:xfrm>
            <a:off x="5292545" y="4097213"/>
            <a:ext cx="1811684" cy="1546577"/>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Direct/manage</a:t>
            </a:r>
          </a:p>
          <a:p>
            <a:pPr marL="214313" indent="-214313" defTabSz="914400">
              <a:buFont typeface="Arial" panose="020B0604020202020204" pitchFamily="34" charset="0"/>
              <a:buChar char="•"/>
              <a:defRPr/>
            </a:pPr>
            <a:r>
              <a:rPr lang="en-GB" sz="1350" dirty="0">
                <a:latin typeface="Raleway" panose="020B0503030101060003" pitchFamily="34" charset="0"/>
              </a:rPr>
              <a:t>Quality management</a:t>
            </a:r>
          </a:p>
          <a:p>
            <a:pPr marL="214313" indent="-214313" defTabSz="914400">
              <a:buFont typeface="Arial" panose="020B0604020202020204" pitchFamily="34" charset="0"/>
              <a:buChar char="•"/>
              <a:defRPr/>
            </a:pPr>
            <a:r>
              <a:rPr lang="en-GB" sz="1350" dirty="0">
                <a:latin typeface="Raleway" panose="020B0503030101060003" pitchFamily="34" charset="0"/>
              </a:rPr>
              <a:t>Team management</a:t>
            </a:r>
          </a:p>
          <a:p>
            <a:pPr marL="214313" indent="-214313" defTabSz="914400">
              <a:buFont typeface="Arial" panose="020B0604020202020204" pitchFamily="34" charset="0"/>
              <a:buChar char="•"/>
              <a:defRPr/>
            </a:pPr>
            <a:r>
              <a:rPr lang="en-GB" sz="1350" dirty="0">
                <a:latin typeface="Raleway" panose="020B0503030101060003" pitchFamily="34" charset="0"/>
              </a:rPr>
              <a:t>Communications</a:t>
            </a:r>
          </a:p>
          <a:p>
            <a:pPr marL="214313" indent="-214313" defTabSz="914400">
              <a:buFont typeface="Arial" panose="020B0604020202020204" pitchFamily="34" charset="0"/>
              <a:buChar char="•"/>
              <a:defRPr/>
            </a:pPr>
            <a:r>
              <a:rPr lang="en-GB" sz="1350" dirty="0">
                <a:latin typeface="Raleway" panose="020B0503030101060003" pitchFamily="34" charset="0"/>
              </a:rPr>
              <a:t>Stakeholders</a:t>
            </a:r>
          </a:p>
        </p:txBody>
      </p:sp>
      <p:sp>
        <p:nvSpPr>
          <p:cNvPr id="23" name="TextBox 22">
            <a:extLst>
              <a:ext uri="{FF2B5EF4-FFF2-40B4-BE49-F238E27FC236}">
                <a16:creationId xmlns:a16="http://schemas.microsoft.com/office/drawing/2014/main" id="{D6E947D0-602A-4B35-A148-20E98E06834A}"/>
              </a:ext>
            </a:extLst>
          </p:cNvPr>
          <p:cNvSpPr txBox="1"/>
          <p:nvPr/>
        </p:nvSpPr>
        <p:spPr>
          <a:xfrm>
            <a:off x="8771911" y="4097213"/>
            <a:ext cx="1631412" cy="507831"/>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Lessons learnt</a:t>
            </a:r>
          </a:p>
          <a:p>
            <a:pPr marL="214313" indent="-214313" defTabSz="914400">
              <a:buFont typeface="Arial" panose="020B0604020202020204" pitchFamily="34" charset="0"/>
              <a:buChar char="•"/>
              <a:defRPr/>
            </a:pPr>
            <a:r>
              <a:rPr lang="en-GB" sz="1350" dirty="0">
                <a:latin typeface="Raleway" panose="020B0503030101060003" pitchFamily="34" charset="0"/>
              </a:rPr>
              <a:t>Reporting</a:t>
            </a:r>
          </a:p>
        </p:txBody>
      </p:sp>
      <p:sp>
        <p:nvSpPr>
          <p:cNvPr id="24" name="TextBox 23">
            <a:extLst>
              <a:ext uri="{FF2B5EF4-FFF2-40B4-BE49-F238E27FC236}">
                <a16:creationId xmlns:a16="http://schemas.microsoft.com/office/drawing/2014/main" id="{73EEC49C-AF45-428E-A1CE-890C78407441}"/>
              </a:ext>
            </a:extLst>
          </p:cNvPr>
          <p:cNvSpPr txBox="1"/>
          <p:nvPr/>
        </p:nvSpPr>
        <p:spPr>
          <a:xfrm>
            <a:off x="7144236" y="4097212"/>
            <a:ext cx="1743075" cy="1754326"/>
          </a:xfrm>
          <a:prstGeom prst="rect">
            <a:avLst/>
          </a:prstGeom>
          <a:noFill/>
        </p:spPr>
        <p:txBody>
          <a:bodyPr wrap="square" rtlCol="0">
            <a:spAutoFit/>
          </a:bodyPr>
          <a:lstStyle/>
          <a:p>
            <a:pPr marL="214313" indent="-214313" defTabSz="914400">
              <a:buFont typeface="Arial" panose="020B0604020202020204" pitchFamily="34" charset="0"/>
              <a:buChar char="•"/>
              <a:defRPr/>
            </a:pPr>
            <a:r>
              <a:rPr lang="en-GB" sz="1350" dirty="0">
                <a:latin typeface="Raleway" panose="020B0503030101060003" pitchFamily="34" charset="0"/>
              </a:rPr>
              <a:t>Status/tracking</a:t>
            </a:r>
          </a:p>
          <a:p>
            <a:pPr marL="214313" indent="-214313" defTabSz="914400">
              <a:buFont typeface="Arial" panose="020B0604020202020204" pitchFamily="34" charset="0"/>
              <a:buChar char="•"/>
              <a:defRPr/>
            </a:pPr>
            <a:r>
              <a:rPr lang="en-GB" sz="1350" dirty="0">
                <a:latin typeface="Raleway" panose="020B0503030101060003" pitchFamily="34" charset="0"/>
              </a:rPr>
              <a:t>Project control</a:t>
            </a:r>
          </a:p>
          <a:p>
            <a:pPr marL="214313" indent="-214313" defTabSz="914400">
              <a:buFont typeface="Arial" panose="020B0604020202020204" pitchFamily="34" charset="0"/>
              <a:buChar char="•"/>
              <a:defRPr/>
            </a:pPr>
            <a:r>
              <a:rPr lang="en-GB" sz="1350" dirty="0">
                <a:latin typeface="Raleway" panose="020B0503030101060003" pitchFamily="34" charset="0"/>
              </a:rPr>
              <a:t>Scope, Cost, Schedule Quality and  Resources Control</a:t>
            </a:r>
          </a:p>
          <a:p>
            <a:pPr marL="214313" indent="-214313" defTabSz="914400">
              <a:buFont typeface="Arial" panose="020B0604020202020204" pitchFamily="34" charset="0"/>
              <a:buChar char="•"/>
              <a:defRPr/>
            </a:pPr>
            <a:r>
              <a:rPr lang="en-GB" sz="1350" dirty="0">
                <a:latin typeface="Raleway" panose="020B0503030101060003" pitchFamily="34" charset="0"/>
              </a:rPr>
              <a:t>Risk monitoring</a:t>
            </a:r>
          </a:p>
        </p:txBody>
      </p:sp>
    </p:spTree>
    <p:extLst>
      <p:ext uri="{BB962C8B-B14F-4D97-AF65-F5344CB8AC3E}">
        <p14:creationId xmlns:p14="http://schemas.microsoft.com/office/powerpoint/2010/main" val="13215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EB98-ACCD-4C83-89E2-059F4E57EDEE}"/>
              </a:ext>
            </a:extLst>
          </p:cNvPr>
          <p:cNvSpPr>
            <a:spLocks noGrp="1"/>
          </p:cNvSpPr>
          <p:nvPr>
            <p:ph type="title"/>
          </p:nvPr>
        </p:nvSpPr>
        <p:spPr>
          <a:xfrm>
            <a:off x="838200" y="270584"/>
            <a:ext cx="8982559" cy="1325563"/>
          </a:xfrm>
        </p:spPr>
        <p:txBody>
          <a:bodyPr>
            <a:normAutofit/>
          </a:bodyPr>
          <a:lstStyle/>
          <a:p>
            <a:r>
              <a:rPr lang="en-TT" sz="4000" dirty="0"/>
              <a:t>PM Interpersonal Skills</a:t>
            </a:r>
            <a:br>
              <a:rPr lang="en-TT" sz="4000" dirty="0"/>
            </a:br>
            <a:r>
              <a:rPr lang="en-TT" sz="2800" dirty="0"/>
              <a:t>PMI (2021)</a:t>
            </a:r>
            <a:endParaRPr lang="en-TT" sz="4000" dirty="0"/>
          </a:p>
        </p:txBody>
      </p:sp>
      <p:graphicFrame>
        <p:nvGraphicFramePr>
          <p:cNvPr id="4" name="Content Placeholder 3">
            <a:extLst>
              <a:ext uri="{FF2B5EF4-FFF2-40B4-BE49-F238E27FC236}">
                <a16:creationId xmlns:a16="http://schemas.microsoft.com/office/drawing/2014/main" id="{598A014A-0100-491B-B095-750F7B751CA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0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A72517C3-9240-4603-9372-DDD2DF376105}"/>
                                            </p:graphicEl>
                                          </p:spTgt>
                                        </p:tgtEl>
                                        <p:attrNameLst>
                                          <p:attrName>style.visibility</p:attrName>
                                        </p:attrNameLst>
                                      </p:cBhvr>
                                      <p:to>
                                        <p:strVal val="visible"/>
                                      </p:to>
                                    </p:set>
                                    <p:anim calcmode="lin" valueType="num">
                                      <p:cBhvr>
                                        <p:cTn id="7" dur="500" fill="hold"/>
                                        <p:tgtEl>
                                          <p:spTgt spid="4">
                                            <p:graphicEl>
                                              <a:dgm id="{A72517C3-9240-4603-9372-DDD2DF37610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A72517C3-9240-4603-9372-DDD2DF37610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A72517C3-9240-4603-9372-DDD2DF37610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6ECCCA97-75DB-44FC-800F-7318DAF0F52E}"/>
                                            </p:graphicEl>
                                          </p:spTgt>
                                        </p:tgtEl>
                                        <p:attrNameLst>
                                          <p:attrName>style.visibility</p:attrName>
                                        </p:attrNameLst>
                                      </p:cBhvr>
                                      <p:to>
                                        <p:strVal val="visible"/>
                                      </p:to>
                                    </p:set>
                                    <p:anim calcmode="lin" valueType="num">
                                      <p:cBhvr>
                                        <p:cTn id="14" dur="500" fill="hold"/>
                                        <p:tgtEl>
                                          <p:spTgt spid="4">
                                            <p:graphicEl>
                                              <a:dgm id="{6ECCCA97-75DB-44FC-800F-7318DAF0F52E}"/>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6ECCCA97-75DB-44FC-800F-7318DAF0F52E}"/>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6ECCCA97-75DB-44FC-800F-7318DAF0F5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2E5E6825-B9CD-4C2E-A3DA-1EE7003FF38D}"/>
                                            </p:graphicEl>
                                          </p:spTgt>
                                        </p:tgtEl>
                                        <p:attrNameLst>
                                          <p:attrName>style.visibility</p:attrName>
                                        </p:attrNameLst>
                                      </p:cBhvr>
                                      <p:to>
                                        <p:strVal val="visible"/>
                                      </p:to>
                                    </p:set>
                                    <p:anim calcmode="lin" valueType="num">
                                      <p:cBhvr>
                                        <p:cTn id="21" dur="500" fill="hold"/>
                                        <p:tgtEl>
                                          <p:spTgt spid="4">
                                            <p:graphicEl>
                                              <a:dgm id="{2E5E6825-B9CD-4C2E-A3DA-1EE7003FF38D}"/>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2E5E6825-B9CD-4C2E-A3DA-1EE7003FF38D}"/>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2E5E6825-B9CD-4C2E-A3DA-1EE7003FF38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BE1C893C-761D-474C-A6EC-5F188B3C5033}"/>
                                            </p:graphicEl>
                                          </p:spTgt>
                                        </p:tgtEl>
                                        <p:attrNameLst>
                                          <p:attrName>style.visibility</p:attrName>
                                        </p:attrNameLst>
                                      </p:cBhvr>
                                      <p:to>
                                        <p:strVal val="visible"/>
                                      </p:to>
                                    </p:set>
                                    <p:anim calcmode="lin" valueType="num">
                                      <p:cBhvr>
                                        <p:cTn id="28" dur="500" fill="hold"/>
                                        <p:tgtEl>
                                          <p:spTgt spid="4">
                                            <p:graphicEl>
                                              <a:dgm id="{BE1C893C-761D-474C-A6EC-5F188B3C5033}"/>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BE1C893C-761D-474C-A6EC-5F188B3C5033}"/>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BE1C893C-761D-474C-A6EC-5F188B3C503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08141F08-03DF-48F2-93A6-05F3721D5C12}"/>
                                            </p:graphicEl>
                                          </p:spTgt>
                                        </p:tgtEl>
                                        <p:attrNameLst>
                                          <p:attrName>style.visibility</p:attrName>
                                        </p:attrNameLst>
                                      </p:cBhvr>
                                      <p:to>
                                        <p:strVal val="visible"/>
                                      </p:to>
                                    </p:set>
                                    <p:anim calcmode="lin" valueType="num">
                                      <p:cBhvr>
                                        <p:cTn id="35" dur="500" fill="hold"/>
                                        <p:tgtEl>
                                          <p:spTgt spid="4">
                                            <p:graphicEl>
                                              <a:dgm id="{08141F08-03DF-48F2-93A6-05F3721D5C12}"/>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08141F08-03DF-48F2-93A6-05F3721D5C12}"/>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08141F08-03DF-48F2-93A6-05F3721D5C1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3D0DCCD4-0447-4E0F-BCB1-3339AF90AF60}"/>
                                            </p:graphicEl>
                                          </p:spTgt>
                                        </p:tgtEl>
                                        <p:attrNameLst>
                                          <p:attrName>style.visibility</p:attrName>
                                        </p:attrNameLst>
                                      </p:cBhvr>
                                      <p:to>
                                        <p:strVal val="visible"/>
                                      </p:to>
                                    </p:set>
                                    <p:anim calcmode="lin" valueType="num">
                                      <p:cBhvr>
                                        <p:cTn id="42" dur="500" fill="hold"/>
                                        <p:tgtEl>
                                          <p:spTgt spid="4">
                                            <p:graphicEl>
                                              <a:dgm id="{3D0DCCD4-0447-4E0F-BCB1-3339AF90AF60}"/>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3D0DCCD4-0447-4E0F-BCB1-3339AF90AF60}"/>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3D0DCCD4-0447-4E0F-BCB1-3339AF90AF6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65A588FA-D7AA-4360-9F8B-3F5D11312244}"/>
                                            </p:graphicEl>
                                          </p:spTgt>
                                        </p:tgtEl>
                                        <p:attrNameLst>
                                          <p:attrName>style.visibility</p:attrName>
                                        </p:attrNameLst>
                                      </p:cBhvr>
                                      <p:to>
                                        <p:strVal val="visible"/>
                                      </p:to>
                                    </p:set>
                                    <p:anim calcmode="lin" valueType="num">
                                      <p:cBhvr>
                                        <p:cTn id="49" dur="500" fill="hold"/>
                                        <p:tgtEl>
                                          <p:spTgt spid="4">
                                            <p:graphicEl>
                                              <a:dgm id="{65A588FA-D7AA-4360-9F8B-3F5D11312244}"/>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65A588FA-D7AA-4360-9F8B-3F5D11312244}"/>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65A588FA-D7AA-4360-9F8B-3F5D1131224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E3142CA0-D9DF-4C4E-902C-DE1239A28917}"/>
                                            </p:graphicEl>
                                          </p:spTgt>
                                        </p:tgtEl>
                                        <p:attrNameLst>
                                          <p:attrName>style.visibility</p:attrName>
                                        </p:attrNameLst>
                                      </p:cBhvr>
                                      <p:to>
                                        <p:strVal val="visible"/>
                                      </p:to>
                                    </p:set>
                                    <p:anim calcmode="lin" valueType="num">
                                      <p:cBhvr>
                                        <p:cTn id="56" dur="500" fill="hold"/>
                                        <p:tgtEl>
                                          <p:spTgt spid="4">
                                            <p:graphicEl>
                                              <a:dgm id="{E3142CA0-D9DF-4C4E-902C-DE1239A289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E3142CA0-D9DF-4C4E-902C-DE1239A289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E3142CA0-D9DF-4C4E-902C-DE1239A289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45ED444C-01A8-4FE3-B1EA-AFD4AE320E38}"/>
                                            </p:graphicEl>
                                          </p:spTgt>
                                        </p:tgtEl>
                                        <p:attrNameLst>
                                          <p:attrName>style.visibility</p:attrName>
                                        </p:attrNameLst>
                                      </p:cBhvr>
                                      <p:to>
                                        <p:strVal val="visible"/>
                                      </p:to>
                                    </p:set>
                                    <p:anim calcmode="lin" valueType="num">
                                      <p:cBhvr>
                                        <p:cTn id="63" dur="500" fill="hold"/>
                                        <p:tgtEl>
                                          <p:spTgt spid="4">
                                            <p:graphicEl>
                                              <a:dgm id="{45ED444C-01A8-4FE3-B1EA-AFD4AE320E38}"/>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45ED444C-01A8-4FE3-B1EA-AFD4AE320E38}"/>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45ED444C-01A8-4FE3-B1EA-AFD4AE320E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graphicEl>
                                              <a:dgm id="{3ACC46FD-3E05-4B1C-A259-FFD39645D311}"/>
                                            </p:graphicEl>
                                          </p:spTgt>
                                        </p:tgtEl>
                                        <p:attrNameLst>
                                          <p:attrName>style.visibility</p:attrName>
                                        </p:attrNameLst>
                                      </p:cBhvr>
                                      <p:to>
                                        <p:strVal val="visible"/>
                                      </p:to>
                                    </p:set>
                                    <p:anim calcmode="lin" valueType="num">
                                      <p:cBhvr>
                                        <p:cTn id="70" dur="500" fill="hold"/>
                                        <p:tgtEl>
                                          <p:spTgt spid="4">
                                            <p:graphicEl>
                                              <a:dgm id="{3ACC46FD-3E05-4B1C-A259-FFD39645D31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3ACC46FD-3E05-4B1C-A259-FFD39645D31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3ACC46FD-3E05-4B1C-A259-FFD39645D31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4F1F4DCE-632B-465D-B5DA-908F0BABB53F}"/>
                                            </p:graphicEl>
                                          </p:spTgt>
                                        </p:tgtEl>
                                        <p:attrNameLst>
                                          <p:attrName>style.visibility</p:attrName>
                                        </p:attrNameLst>
                                      </p:cBhvr>
                                      <p:to>
                                        <p:strVal val="visible"/>
                                      </p:to>
                                    </p:set>
                                    <p:anim calcmode="lin" valueType="num">
                                      <p:cBhvr>
                                        <p:cTn id="77" dur="500" fill="hold"/>
                                        <p:tgtEl>
                                          <p:spTgt spid="4">
                                            <p:graphicEl>
                                              <a:dgm id="{4F1F4DCE-632B-465D-B5DA-908F0BABB53F}"/>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4F1F4DCE-632B-465D-B5DA-908F0BABB53F}"/>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4F1F4DCE-632B-465D-B5DA-908F0BABB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EF0B-F50E-536A-DB30-A8171DC2200D}"/>
              </a:ext>
            </a:extLst>
          </p:cNvPr>
          <p:cNvSpPr>
            <a:spLocks noGrp="1"/>
          </p:cNvSpPr>
          <p:nvPr>
            <p:ph type="title"/>
          </p:nvPr>
        </p:nvSpPr>
        <p:spPr>
          <a:xfrm>
            <a:off x="982584" y="43121"/>
            <a:ext cx="8982559" cy="1325563"/>
          </a:xfrm>
        </p:spPr>
        <p:txBody>
          <a:bodyPr/>
          <a:lstStyle/>
          <a:p>
            <a:r>
              <a:rPr lang="en-TT" dirty="0"/>
              <a:t>What Are Power Skills?</a:t>
            </a:r>
          </a:p>
        </p:txBody>
      </p:sp>
      <p:sp>
        <p:nvSpPr>
          <p:cNvPr id="3" name="Content Placeholder 2">
            <a:extLst>
              <a:ext uri="{FF2B5EF4-FFF2-40B4-BE49-F238E27FC236}">
                <a16:creationId xmlns:a16="http://schemas.microsoft.com/office/drawing/2014/main" id="{ECF00E7F-7016-29E2-277E-13E6AA0450D9}"/>
              </a:ext>
            </a:extLst>
          </p:cNvPr>
          <p:cNvSpPr>
            <a:spLocks noGrp="1"/>
          </p:cNvSpPr>
          <p:nvPr>
            <p:ph idx="1"/>
          </p:nvPr>
        </p:nvSpPr>
        <p:spPr>
          <a:xfrm>
            <a:off x="838200" y="1253331"/>
            <a:ext cx="10515600" cy="4351338"/>
          </a:xfrm>
        </p:spPr>
        <p:txBody>
          <a:bodyPr/>
          <a:lstStyle/>
          <a:p>
            <a:r>
              <a:rPr lang="en-US" dirty="0"/>
              <a:t>PMI (2022) defines power skills </a:t>
            </a:r>
            <a:r>
              <a:rPr lang="en-US" b="1" dirty="0">
                <a:solidFill>
                  <a:srgbClr val="FF0000"/>
                </a:solidFill>
              </a:rPr>
              <a:t>as abilities and behaviors that facilitate working with others</a:t>
            </a:r>
            <a:r>
              <a:rPr lang="en-US" dirty="0"/>
              <a:t> and help project professionals to succeed in the workplace. </a:t>
            </a:r>
          </a:p>
          <a:p>
            <a:r>
              <a:rPr lang="en-US" dirty="0"/>
              <a:t>Some individuals and other organizations also refer to them as “soft skills” or “interpersonal skills.”</a:t>
            </a:r>
            <a:endParaRPr lang="en-TT" dirty="0"/>
          </a:p>
        </p:txBody>
      </p:sp>
      <p:pic>
        <p:nvPicPr>
          <p:cNvPr id="5" name="Picture 4">
            <a:extLst>
              <a:ext uri="{FF2B5EF4-FFF2-40B4-BE49-F238E27FC236}">
                <a16:creationId xmlns:a16="http://schemas.microsoft.com/office/drawing/2014/main" id="{DFD423A6-2BF5-D672-5156-CEBAF279E4AC}"/>
              </a:ext>
            </a:extLst>
          </p:cNvPr>
          <p:cNvPicPr>
            <a:picLocks noChangeAspect="1"/>
          </p:cNvPicPr>
          <p:nvPr/>
        </p:nvPicPr>
        <p:blipFill>
          <a:blip r:embed="rId2"/>
          <a:stretch>
            <a:fillRect/>
          </a:stretch>
        </p:blipFill>
        <p:spPr>
          <a:xfrm>
            <a:off x="1917867" y="3429000"/>
            <a:ext cx="7708440" cy="2945167"/>
          </a:xfrm>
          <a:prstGeom prst="rect">
            <a:avLst/>
          </a:prstGeom>
        </p:spPr>
      </p:pic>
      <p:sp>
        <p:nvSpPr>
          <p:cNvPr id="7" name="TextBox 6">
            <a:extLst>
              <a:ext uri="{FF2B5EF4-FFF2-40B4-BE49-F238E27FC236}">
                <a16:creationId xmlns:a16="http://schemas.microsoft.com/office/drawing/2014/main" id="{8002CBE3-BE0B-AC95-4DAE-CA615EBFF488}"/>
              </a:ext>
            </a:extLst>
          </p:cNvPr>
          <p:cNvSpPr txBox="1"/>
          <p:nvPr/>
        </p:nvSpPr>
        <p:spPr>
          <a:xfrm>
            <a:off x="982584" y="6403012"/>
            <a:ext cx="1050402" cy="338554"/>
          </a:xfrm>
          <a:prstGeom prst="rect">
            <a:avLst/>
          </a:prstGeom>
          <a:noFill/>
        </p:spPr>
        <p:txBody>
          <a:bodyPr wrap="square">
            <a:spAutoFit/>
          </a:bodyPr>
          <a:lstStyle/>
          <a:p>
            <a:r>
              <a:rPr lang="en-TT" sz="1600" dirty="0">
                <a:hlinkClick r:id="rId3"/>
              </a:rPr>
              <a:t>PMI 2022</a:t>
            </a:r>
            <a:endParaRPr lang="en-TT" sz="1600" dirty="0"/>
          </a:p>
        </p:txBody>
      </p:sp>
    </p:spTree>
    <p:extLst>
      <p:ext uri="{BB962C8B-B14F-4D97-AF65-F5344CB8AC3E}">
        <p14:creationId xmlns:p14="http://schemas.microsoft.com/office/powerpoint/2010/main" val="222596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1D9C-3714-BB41-906E-5905358D59E3}"/>
              </a:ext>
            </a:extLst>
          </p:cNvPr>
          <p:cNvSpPr>
            <a:spLocks noGrp="1"/>
          </p:cNvSpPr>
          <p:nvPr>
            <p:ph type="title"/>
          </p:nvPr>
        </p:nvSpPr>
        <p:spPr>
          <a:xfrm>
            <a:off x="514815" y="332357"/>
            <a:ext cx="3489014" cy="1325563"/>
          </a:xfrm>
        </p:spPr>
        <p:txBody>
          <a:bodyPr>
            <a:noAutofit/>
          </a:bodyPr>
          <a:lstStyle/>
          <a:p>
            <a:r>
              <a:rPr lang="en-TT" sz="2800" dirty="0"/>
              <a:t>AI Skills and Tools for Project Managers</a:t>
            </a:r>
          </a:p>
        </p:txBody>
      </p:sp>
      <p:pic>
        <p:nvPicPr>
          <p:cNvPr id="5" name="Picture 4">
            <a:extLst>
              <a:ext uri="{FF2B5EF4-FFF2-40B4-BE49-F238E27FC236}">
                <a16:creationId xmlns:a16="http://schemas.microsoft.com/office/drawing/2014/main" id="{16B91613-338C-DB67-DE56-87D0B1926970}"/>
              </a:ext>
            </a:extLst>
          </p:cNvPr>
          <p:cNvPicPr>
            <a:picLocks noChangeAspect="1"/>
          </p:cNvPicPr>
          <p:nvPr/>
        </p:nvPicPr>
        <p:blipFill>
          <a:blip r:embed="rId2"/>
          <a:stretch>
            <a:fillRect/>
          </a:stretch>
        </p:blipFill>
        <p:spPr>
          <a:xfrm>
            <a:off x="4609170" y="214035"/>
            <a:ext cx="7068015" cy="6429930"/>
          </a:xfrm>
          <a:prstGeom prst="rect">
            <a:avLst/>
          </a:prstGeom>
        </p:spPr>
      </p:pic>
      <p:sp>
        <p:nvSpPr>
          <p:cNvPr id="6" name="TextBox 5">
            <a:extLst>
              <a:ext uri="{FF2B5EF4-FFF2-40B4-BE49-F238E27FC236}">
                <a16:creationId xmlns:a16="http://schemas.microsoft.com/office/drawing/2014/main" id="{3F666C61-F95F-74DA-26CF-18137E9CB23F}"/>
              </a:ext>
            </a:extLst>
          </p:cNvPr>
          <p:cNvSpPr txBox="1"/>
          <p:nvPr/>
        </p:nvSpPr>
        <p:spPr>
          <a:xfrm>
            <a:off x="369849" y="5348108"/>
            <a:ext cx="3187390" cy="1200329"/>
          </a:xfrm>
          <a:prstGeom prst="rect">
            <a:avLst/>
          </a:prstGeom>
          <a:noFill/>
        </p:spPr>
        <p:txBody>
          <a:bodyPr wrap="square">
            <a:spAutoFit/>
          </a:bodyPr>
          <a:lstStyle/>
          <a:p>
            <a:r>
              <a:rPr lang="en-US" sz="2400" dirty="0">
                <a:hlinkClick r:id="rId3"/>
              </a:rPr>
              <a:t>PMI (2023) Shaping the Future of Project Management With AI </a:t>
            </a:r>
            <a:endParaRPr lang="en-TT" sz="2400" dirty="0"/>
          </a:p>
        </p:txBody>
      </p:sp>
      <p:pic>
        <p:nvPicPr>
          <p:cNvPr id="7" name="Picture 6">
            <a:extLst>
              <a:ext uri="{FF2B5EF4-FFF2-40B4-BE49-F238E27FC236}">
                <a16:creationId xmlns:a16="http://schemas.microsoft.com/office/drawing/2014/main" id="{E03A5B06-0080-1CA5-E24D-48D9F9B9881A}"/>
              </a:ext>
            </a:extLst>
          </p:cNvPr>
          <p:cNvPicPr>
            <a:picLocks noChangeAspect="1"/>
          </p:cNvPicPr>
          <p:nvPr/>
        </p:nvPicPr>
        <p:blipFill rotWithShape="1">
          <a:blip r:embed="rId4"/>
          <a:srcRect l="14754" t="15273" r="9725" b="19915"/>
          <a:stretch/>
        </p:blipFill>
        <p:spPr>
          <a:xfrm>
            <a:off x="819902" y="1771886"/>
            <a:ext cx="2379215" cy="2041864"/>
          </a:xfrm>
          <a:prstGeom prst="rect">
            <a:avLst/>
          </a:prstGeom>
        </p:spPr>
      </p:pic>
      <p:sp>
        <p:nvSpPr>
          <p:cNvPr id="8" name="TextBox 7">
            <a:extLst>
              <a:ext uri="{FF2B5EF4-FFF2-40B4-BE49-F238E27FC236}">
                <a16:creationId xmlns:a16="http://schemas.microsoft.com/office/drawing/2014/main" id="{D0E55D27-3AFE-0E75-9AF0-C225E8534789}"/>
              </a:ext>
            </a:extLst>
          </p:cNvPr>
          <p:cNvSpPr txBox="1"/>
          <p:nvPr/>
        </p:nvSpPr>
        <p:spPr>
          <a:xfrm>
            <a:off x="442350" y="3932946"/>
            <a:ext cx="3187390" cy="461665"/>
          </a:xfrm>
          <a:prstGeom prst="rect">
            <a:avLst/>
          </a:prstGeom>
          <a:noFill/>
        </p:spPr>
        <p:txBody>
          <a:bodyPr wrap="square">
            <a:spAutoFit/>
          </a:bodyPr>
          <a:lstStyle/>
          <a:p>
            <a:r>
              <a:rPr lang="en-TT" sz="2400" dirty="0"/>
              <a:t>PMI Talent Triangle</a:t>
            </a:r>
          </a:p>
        </p:txBody>
      </p:sp>
    </p:spTree>
    <p:extLst>
      <p:ext uri="{BB962C8B-B14F-4D97-AF65-F5344CB8AC3E}">
        <p14:creationId xmlns:p14="http://schemas.microsoft.com/office/powerpoint/2010/main" val="227879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387D-081E-4082-96EE-CEDCBA7A318F}"/>
              </a:ext>
            </a:extLst>
          </p:cNvPr>
          <p:cNvSpPr>
            <a:spLocks noGrp="1"/>
          </p:cNvSpPr>
          <p:nvPr>
            <p:ph type="title"/>
          </p:nvPr>
        </p:nvSpPr>
        <p:spPr>
          <a:xfrm>
            <a:off x="1720010" y="197595"/>
            <a:ext cx="7620831" cy="1325563"/>
          </a:xfrm>
        </p:spPr>
        <p:txBody>
          <a:bodyPr>
            <a:normAutofit/>
          </a:bodyPr>
          <a:lstStyle/>
          <a:p>
            <a:r>
              <a:rPr lang="en-GB" sz="4000" dirty="0"/>
              <a:t>For Part 1.b- Reflection before and after module</a:t>
            </a:r>
          </a:p>
        </p:txBody>
      </p:sp>
      <p:sp>
        <p:nvSpPr>
          <p:cNvPr id="3" name="Content Placeholder 2">
            <a:extLst>
              <a:ext uri="{FF2B5EF4-FFF2-40B4-BE49-F238E27FC236}">
                <a16:creationId xmlns:a16="http://schemas.microsoft.com/office/drawing/2014/main" id="{C69A510E-8B24-4999-B7F1-3CEFC66D20C8}"/>
              </a:ext>
            </a:extLst>
          </p:cNvPr>
          <p:cNvSpPr>
            <a:spLocks noGrp="1"/>
          </p:cNvSpPr>
          <p:nvPr>
            <p:ph idx="1"/>
          </p:nvPr>
        </p:nvSpPr>
        <p:spPr>
          <a:xfrm>
            <a:off x="838200" y="1523158"/>
            <a:ext cx="10515600" cy="1122388"/>
          </a:xfrm>
        </p:spPr>
        <p:txBody>
          <a:bodyPr>
            <a:normAutofit/>
          </a:bodyPr>
          <a:lstStyle/>
          <a:p>
            <a:r>
              <a:rPr lang="en-GB" dirty="0"/>
              <a:t>You can adapt and use the template</a:t>
            </a:r>
          </a:p>
          <a:p>
            <a:r>
              <a:rPr lang="en-GB" dirty="0"/>
              <a:t>Copy and Paste into Word Document</a:t>
            </a:r>
          </a:p>
        </p:txBody>
      </p:sp>
      <p:graphicFrame>
        <p:nvGraphicFramePr>
          <p:cNvPr id="4" name="Table 4">
            <a:extLst>
              <a:ext uri="{FF2B5EF4-FFF2-40B4-BE49-F238E27FC236}">
                <a16:creationId xmlns:a16="http://schemas.microsoft.com/office/drawing/2014/main" id="{594049AE-6642-4F1F-B26A-2050514EE93F}"/>
              </a:ext>
            </a:extLst>
          </p:cNvPr>
          <p:cNvGraphicFramePr>
            <a:graphicFrameLocks noGrp="1"/>
          </p:cNvGraphicFramePr>
          <p:nvPr/>
        </p:nvGraphicFramePr>
        <p:xfrm>
          <a:off x="1124855" y="2839188"/>
          <a:ext cx="10697029" cy="2843657"/>
        </p:xfrm>
        <a:graphic>
          <a:graphicData uri="http://schemas.openxmlformats.org/drawingml/2006/table">
            <a:tbl>
              <a:tblPr firstRow="1" bandRow="1">
                <a:tableStyleId>{00A15C55-8517-42AA-B614-E9B94910E393}</a:tableStyleId>
              </a:tblPr>
              <a:tblGrid>
                <a:gridCol w="3316516">
                  <a:extLst>
                    <a:ext uri="{9D8B030D-6E8A-4147-A177-3AD203B41FA5}">
                      <a16:colId xmlns:a16="http://schemas.microsoft.com/office/drawing/2014/main" val="1868297105"/>
                    </a:ext>
                  </a:extLst>
                </a:gridCol>
                <a:gridCol w="1513115">
                  <a:extLst>
                    <a:ext uri="{9D8B030D-6E8A-4147-A177-3AD203B41FA5}">
                      <a16:colId xmlns:a16="http://schemas.microsoft.com/office/drawing/2014/main" val="3768699924"/>
                    </a:ext>
                  </a:extLst>
                </a:gridCol>
                <a:gridCol w="2193471">
                  <a:extLst>
                    <a:ext uri="{9D8B030D-6E8A-4147-A177-3AD203B41FA5}">
                      <a16:colId xmlns:a16="http://schemas.microsoft.com/office/drawing/2014/main" val="856645858"/>
                    </a:ext>
                  </a:extLst>
                </a:gridCol>
                <a:gridCol w="2024743">
                  <a:extLst>
                    <a:ext uri="{9D8B030D-6E8A-4147-A177-3AD203B41FA5}">
                      <a16:colId xmlns:a16="http://schemas.microsoft.com/office/drawing/2014/main" val="2488613194"/>
                    </a:ext>
                  </a:extLst>
                </a:gridCol>
                <a:gridCol w="1649184">
                  <a:extLst>
                    <a:ext uri="{9D8B030D-6E8A-4147-A177-3AD203B41FA5}">
                      <a16:colId xmlns:a16="http://schemas.microsoft.com/office/drawing/2014/main" val="1670410987"/>
                    </a:ext>
                  </a:extLst>
                </a:gridCol>
              </a:tblGrid>
              <a:tr h="370840">
                <a:tc>
                  <a:txBody>
                    <a:bodyPr/>
                    <a:lstStyle/>
                    <a:p>
                      <a:pPr>
                        <a:lnSpc>
                          <a:spcPct val="115000"/>
                        </a:lnSpc>
                      </a:pPr>
                      <a:r>
                        <a:rPr lang="en-GB" sz="2000" b="1" dirty="0">
                          <a:solidFill>
                            <a:schemeClr val="accent6"/>
                          </a:solidFill>
                          <a:effectLst/>
                        </a:rPr>
                        <a:t>Project Management Skills</a:t>
                      </a:r>
                      <a:endParaRPr lang="en-GB" sz="2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Did you have this skill (before the module)?</a:t>
                      </a:r>
                      <a:br>
                        <a:rPr lang="en-GB" sz="1600" b="1" dirty="0">
                          <a:solidFill>
                            <a:schemeClr val="accent6"/>
                          </a:solidFill>
                          <a:effectLst/>
                        </a:rPr>
                      </a:br>
                      <a:endParaRPr lang="en-GB" sz="2000" dirty="0">
                        <a:solidFill>
                          <a:schemeClr val="accent6"/>
                        </a:solidFill>
                        <a:effectLst/>
                      </a:endParaRPr>
                    </a:p>
                    <a:p>
                      <a:pPr>
                        <a:lnSpc>
                          <a:spcPct val="115000"/>
                        </a:lnSpc>
                      </a:pPr>
                      <a:r>
                        <a:rPr lang="en-GB" sz="1600" b="1" dirty="0">
                          <a:solidFill>
                            <a:schemeClr val="accent6"/>
                          </a:solidFill>
                          <a:effectLst/>
                        </a:rPr>
                        <a:t>Yes       No</a:t>
                      </a:r>
                      <a:endParaRPr lang="en-GB" sz="2000" dirty="0">
                        <a:solidFill>
                          <a:schemeClr val="accent6"/>
                        </a:solidFill>
                        <a:effectLst/>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If YES score 1 - 5 </a:t>
                      </a:r>
                      <a:r>
                        <a:rPr lang="en-GB" sz="1600" dirty="0">
                          <a:solidFill>
                            <a:schemeClr val="accent6"/>
                          </a:solidFill>
                          <a:effectLst/>
                        </a:rPr>
                        <a:t>(with 1 being less skilled and 5 being most skilled) How can you evidence this skill? </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spcAft>
                          <a:spcPts val="1000"/>
                        </a:spcAft>
                      </a:pPr>
                      <a:r>
                        <a:rPr lang="en-GB" sz="1600" b="1" dirty="0">
                          <a:solidFill>
                            <a:schemeClr val="accent6"/>
                          </a:solidFill>
                          <a:effectLst/>
                        </a:rPr>
                        <a:t>Did you improve in this skill by the end of the module?</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600" b="1" dirty="0">
                          <a:solidFill>
                            <a:schemeClr val="accent6"/>
                          </a:solidFill>
                          <a:effectLst/>
                        </a:rPr>
                        <a:t>End of module score 1 - 5 </a:t>
                      </a:r>
                      <a:r>
                        <a:rPr lang="en-GB" sz="1600" dirty="0">
                          <a:solidFill>
                            <a:schemeClr val="accent6"/>
                          </a:solidFill>
                          <a:effectLst/>
                        </a:rPr>
                        <a:t>(with 1 being less skilled and 5 being most skilled)</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864185685"/>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448742212"/>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119564351"/>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704816724"/>
                  </a:ext>
                </a:extLst>
              </a:tr>
            </a:tbl>
          </a:graphicData>
        </a:graphic>
      </p:graphicFrame>
    </p:spTree>
    <p:extLst>
      <p:ext uri="{BB962C8B-B14F-4D97-AF65-F5344CB8AC3E}">
        <p14:creationId xmlns:p14="http://schemas.microsoft.com/office/powerpoint/2010/main" val="1130536627"/>
      </p:ext>
    </p:extLst>
  </p:cSld>
  <p:clrMapOvr>
    <a:masterClrMapping/>
  </p:clrMapOvr>
</p:sld>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57BF9D-84DD-404E-948C-60EA1E7CFEAC}">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dd5d29e2-e009-49d8-a581-e6c7b528f0f3"/>
    <ds:schemaRef ds:uri="6b494f05-939f-47b7-827f-de1e15f7b078"/>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F7E234-434A-497A-B985-8D335F24F8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1828</TotalTime>
  <Words>3902</Words>
  <Application>Microsoft Office PowerPoint</Application>
  <PresentationFormat>Widescreen</PresentationFormat>
  <Paragraphs>389</Paragraphs>
  <Slides>46</Slides>
  <Notes>16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6" baseType="lpstr">
      <vt:lpstr>Arial</vt:lpstr>
      <vt:lpstr>Arial Nova</vt:lpstr>
      <vt:lpstr>ARU Raisonne DemiBold</vt:lpstr>
      <vt:lpstr>Avenir Next LT Pro</vt:lpstr>
      <vt:lpstr>Calibri</vt:lpstr>
      <vt:lpstr>Raleway</vt:lpstr>
      <vt:lpstr>Webdings</vt:lpstr>
      <vt:lpstr>1_ARU Brand</vt:lpstr>
      <vt:lpstr>2_ARU Brand</vt:lpstr>
      <vt:lpstr>Bitmap Image</vt:lpstr>
      <vt:lpstr>Session 3.1: Project Leadership and Team Management Skills</vt:lpstr>
      <vt:lpstr>PowerPoint Presentation</vt:lpstr>
      <vt:lpstr>Recap Session 2</vt:lpstr>
      <vt:lpstr>Ten Knowledge Areas PMI (2013, pg. 7)</vt:lpstr>
      <vt:lpstr>Project Management Processes by Process Groups</vt:lpstr>
      <vt:lpstr>PM Interpersonal Skills PMI (2021)</vt:lpstr>
      <vt:lpstr>What Are Power Skills?</vt:lpstr>
      <vt:lpstr>AI Skills and Tools for Project Managers</vt:lpstr>
      <vt:lpstr>For Part 1.b- Reflection before and after module</vt:lpstr>
      <vt:lpstr>Project Governance and Leadership</vt:lpstr>
      <vt:lpstr>What is Project Governance?</vt:lpstr>
      <vt:lpstr>Project Governance and Internal Project Team  (adapted from Maylor, 2017, pp. 62)</vt:lpstr>
      <vt:lpstr>Integration of Governance using a Matrix Structure</vt:lpstr>
      <vt:lpstr>Project Leadership</vt:lpstr>
      <vt:lpstr>Situational Leadership for Project Managers</vt:lpstr>
      <vt:lpstr>Situational Leadership Model</vt:lpstr>
      <vt:lpstr>PowerPoint Presentation</vt:lpstr>
      <vt:lpstr>Group Activity- Appropriate Leadership Style</vt:lpstr>
      <vt:lpstr>BREAK</vt:lpstr>
      <vt:lpstr>Team Development</vt:lpstr>
      <vt:lpstr>Project teams need to feel like a team to be effective…</vt:lpstr>
      <vt:lpstr>Real team or pseudo team?</vt:lpstr>
      <vt:lpstr>Stages of Team development</vt:lpstr>
      <vt:lpstr>PowerPoint Presentation</vt:lpstr>
      <vt:lpstr>Activity: Team development and LS</vt:lpstr>
      <vt:lpstr>The magic of teams… “It’s about finding the magic mix, that blend of skills and experience that combines maturity, energy, determination and creativity. It’s like a ballet when it happens. Beautiful to behold!”  (West, 2012, pp. 42)</vt:lpstr>
      <vt:lpstr>Jobs and roles are important…</vt:lpstr>
      <vt:lpstr>Team Roles</vt:lpstr>
      <vt:lpstr>Belbin’s 9 Team Roles</vt:lpstr>
      <vt:lpstr>Task- or action-oriented roles Belbin’s (1993) model</vt:lpstr>
      <vt:lpstr>Individual- or thinking-related roles  Belbin’s (1993) model</vt:lpstr>
      <vt:lpstr>Team- or social-related roles  Belbin’s (1993) model</vt:lpstr>
      <vt:lpstr>Activity- Which are your preferred team roles?  </vt:lpstr>
      <vt:lpstr>Team Performance Curve</vt:lpstr>
      <vt:lpstr>Performance is influenced by….?</vt:lpstr>
      <vt:lpstr>Performance Aspects to watch out for in your Project Team</vt:lpstr>
      <vt:lpstr>Managing the 5 Team Dysfunctions (Lencioni,  2002)</vt:lpstr>
      <vt:lpstr> Discussion: How do we manage..</vt:lpstr>
      <vt:lpstr>Self-managed Study</vt:lpstr>
      <vt:lpstr>BREAK</vt:lpstr>
      <vt:lpstr>011 Individual Assignment</vt:lpstr>
      <vt:lpstr>Part 1 Reflection on Your Project Management Knowledge and Skills (15%)</vt:lpstr>
      <vt:lpstr>PowerPoint Presentation</vt:lpstr>
      <vt:lpstr>For Part 1.b- Reflection before and after module</vt:lpstr>
      <vt:lpstr>Self-managed Study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 01 Interpersonal and Management Skills Leadership, Team Roles, Team development and  Stewardship and Governance</dc:title>
  <dc:creator>Helen.Benton@aru.ac.uk</dc:creator>
  <cp:lastModifiedBy>Andre Samuel</cp:lastModifiedBy>
  <cp:revision>237</cp:revision>
  <dcterms:created xsi:type="dcterms:W3CDTF">2019-04-25T11:00:23Z</dcterms:created>
  <dcterms:modified xsi:type="dcterms:W3CDTF">2024-02-19T04:32:50Z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